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262" r:id="rId3"/>
    <p:sldId id="263" r:id="rId4"/>
    <p:sldId id="264" r:id="rId5"/>
    <p:sldId id="320" r:id="rId6"/>
    <p:sldId id="282" r:id="rId7"/>
    <p:sldId id="331" r:id="rId8"/>
    <p:sldId id="338" r:id="rId9"/>
    <p:sldId id="337" r:id="rId10"/>
    <p:sldId id="267" r:id="rId11"/>
    <p:sldId id="333" r:id="rId12"/>
    <p:sldId id="268" r:id="rId13"/>
    <p:sldId id="269" r:id="rId14"/>
    <p:sldId id="339" r:id="rId15"/>
    <p:sldId id="270" r:id="rId16"/>
    <p:sldId id="271" r:id="rId17"/>
    <p:sldId id="334" r:id="rId18"/>
    <p:sldId id="323" r:id="rId19"/>
    <p:sldId id="325" r:id="rId20"/>
    <p:sldId id="274" r:id="rId21"/>
    <p:sldId id="340" r:id="rId22"/>
    <p:sldId id="328" r:id="rId23"/>
    <p:sldId id="275" r:id="rId24"/>
    <p:sldId id="329" r:id="rId25"/>
    <p:sldId id="335" r:id="rId26"/>
    <p:sldId id="277" r:id="rId27"/>
    <p:sldId id="342" r:id="rId28"/>
    <p:sldId id="341" r:id="rId29"/>
    <p:sldId id="281" r:id="rId30"/>
    <p:sldId id="319" r:id="rId31"/>
    <p:sldId id="31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9028"/>
    <a:srgbClr val="FF3399"/>
    <a:srgbClr val="FFCCCC"/>
    <a:srgbClr val="FFCCFF"/>
    <a:srgbClr val="DCFAFA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98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2909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572314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51834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53825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541980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6614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443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0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5.wdp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quizlet.com/join/ZRwGaVKgR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5.png"/><Relationship Id="rId7" Type="http://schemas.microsoft.com/office/2007/relationships/hdphoto" Target="../media/hdphoto9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microsoft.com/office/2007/relationships/hdphoto" Target="../media/hdphoto8.wdp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microsoft.com/office/2007/relationships/hdphoto" Target="../media/hdphoto10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microsoft.com/office/2007/relationships/hdphoto" Target="../media/hdphoto10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microsoft.com/office/2007/relationships/hdphoto" Target="../media/hdphoto10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emf"/><Relationship Id="rId4" Type="http://schemas.microsoft.com/office/2007/relationships/hdphoto" Target="../media/hdphoto1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3.wdp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artof.com/articles/the-art-of-bridging-the-generation-gap-in-the-workplace" TargetMode="External"/><Relationship Id="rId7" Type="http://schemas.openxmlformats.org/officeDocument/2006/relationships/hyperlink" Target="https://www.uihere.com/free-cliparts/question-mark-emoticon-clip-art-silly-question-cliparts-1429704" TargetMode="External"/><Relationship Id="rId2" Type="http://schemas.openxmlformats.org/officeDocument/2006/relationships/hyperlink" Target="https://elizawaters.com/2016/05/30/in-a-vase-on-monday-lilacs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clipart-library.com/writing-book-cliparts.html" TargetMode="External"/><Relationship Id="rId5" Type="http://schemas.openxmlformats.org/officeDocument/2006/relationships/hyperlink" Target="https://signal.sedaily.com/NewsView/1S38A70ZWS/GD02" TargetMode="External"/><Relationship Id="rId4" Type="http://schemas.openxmlformats.org/officeDocument/2006/relationships/hyperlink" Target="https://www.cleanpng.com/png-rain-cloud-wet-season-clip-art-brian-cliparts-389646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264071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dirty="0"/>
              <a:t> </a:t>
            </a: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ko-KR" altLang="en-US" dirty="0"/>
            </a:br>
            <a:r>
              <a:rPr lang="en-US" altLang="ko-KR" dirty="0"/>
              <a:t>6-1 </a:t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F3259F5-6A4F-4099-9DBE-CEEB60F87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78C35CE-FCF1-4C77-9EE4-11141605B128}"/>
              </a:ext>
            </a:extLst>
          </p:cNvPr>
          <p:cNvGrpSpPr/>
          <p:nvPr/>
        </p:nvGrpSpPr>
        <p:grpSpPr>
          <a:xfrm>
            <a:off x="8475405" y="3974294"/>
            <a:ext cx="2777613" cy="2731306"/>
            <a:chOff x="9022080" y="1279773"/>
            <a:chExt cx="3627120" cy="332615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F47737-301F-4DE1-A9EC-7762E503DAF0}"/>
                </a:ext>
              </a:extLst>
            </p:cNvPr>
            <p:cNvSpPr/>
            <p:nvPr/>
          </p:nvSpPr>
          <p:spPr>
            <a:xfrm>
              <a:off x="9022080" y="1279773"/>
              <a:ext cx="3627120" cy="332615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2BF1A6-0B59-4797-AF0A-9D2B58000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963" b="76667" l="36042" r="82240">
                          <a14:foregroundMark x1="57292" y1="62593" x2="56510" y2="67315"/>
                          <a14:foregroundMark x1="56510" y1="67315" x2="57240" y2="68704"/>
                          <a14:foregroundMark x1="63229" y1="65000" x2="63229" y2="67130"/>
                          <a14:foregroundMark x1="62865" y1="63704" x2="63021" y2="64167"/>
                          <a14:foregroundMark x1="63073" y1="63796" x2="63229" y2="64167"/>
                          <a14:foregroundMark x1="61406" y1="46759" x2="61406" y2="46759"/>
                          <a14:foregroundMark x1="61458" y1="47222" x2="61771" y2="48704"/>
                          <a14:foregroundMark x1="61667" y1="49352" x2="61667" y2="50185"/>
                          <a14:foregroundMark x1="61927" y1="50648" x2="61927" y2="51389"/>
                          <a14:foregroundMark x1="60156" y1="50000" x2="60156" y2="50000"/>
                          <a14:foregroundMark x1="59271" y1="48519" x2="59271" y2="48426"/>
                          <a14:foregroundMark x1="57396" y1="46204" x2="57396" y2="46204"/>
                          <a14:foregroundMark x1="57969" y1="45556" x2="57969" y2="45556"/>
                          <a14:foregroundMark x1="57188" y1="46296" x2="56615" y2="47222"/>
                          <a14:foregroundMark x1="48594" y1="38704" x2="49531" y2="40370"/>
                          <a14:foregroundMark x1="49896" y1="54815" x2="50417" y2="55556"/>
                          <a14:foregroundMark x1="45469" y1="46481" x2="44896" y2="48333"/>
                          <a14:foregroundMark x1="50729" y1="55370" x2="51302" y2="55370"/>
                          <a14:foregroundMark x1="44479" y1="56019" x2="44479" y2="56389"/>
                          <a14:foregroundMark x1="45469" y1="50741" x2="45885" y2="50741"/>
                          <a14:foregroundMark x1="41042" y1="43519" x2="41615" y2="46111"/>
                          <a14:foregroundMark x1="36094" y1="36019" x2="36406" y2="36852"/>
                          <a14:foregroundMark x1="37083" y1="36019" x2="37135" y2="36667"/>
                          <a14:foregroundMark x1="36667" y1="36204" x2="36771" y2="37037"/>
                          <a14:foregroundMark x1="38490" y1="36574" x2="38490" y2="36667"/>
                          <a14:foregroundMark x1="36354" y1="36111" x2="36458" y2="36667"/>
                          <a14:foregroundMark x1="38229" y1="36667" x2="38281" y2="36389"/>
                          <a14:foregroundMark x1="37760" y1="36389" x2="37396" y2="37870"/>
                          <a14:foregroundMark x1="36771" y1="37315" x2="36771" y2="37963"/>
                          <a14:foregroundMark x1="36042" y1="37685" x2="36458" y2="37500"/>
                          <a14:foregroundMark x1="38229" y1="36667" x2="37656" y2="36019"/>
                          <a14:foregroundMark x1="37188" y1="35741" x2="36510" y2="36759"/>
                          <a14:foregroundMark x1="37083" y1="38333" x2="37240" y2="38704"/>
                          <a14:foregroundMark x1="37917" y1="37315" x2="37500" y2="36204"/>
                          <a14:foregroundMark x1="38281" y1="37407" x2="39219" y2="37407"/>
                          <a14:foregroundMark x1="38333" y1="36111" x2="38958" y2="36759"/>
                          <a14:foregroundMark x1="38750" y1="37870" x2="38906" y2="38056"/>
                          <a14:foregroundMark x1="37552" y1="37963" x2="38646" y2="37778"/>
                          <a14:foregroundMark x1="37813" y1="37315" x2="38542" y2="37963"/>
                          <a14:foregroundMark x1="38906" y1="37870" x2="38646" y2="35833"/>
                          <a14:foregroundMark x1="38646" y1="35185" x2="37969" y2="36389"/>
                          <a14:foregroundMark x1="39063" y1="37870" x2="39115" y2="38519"/>
                          <a14:foregroundMark x1="38177" y1="34537" x2="38229" y2="35278"/>
                          <a14:foregroundMark x1="36771" y1="34722" x2="36771" y2="35741"/>
                          <a14:foregroundMark x1="38854" y1="35741" x2="39323" y2="36481"/>
                          <a14:foregroundMark x1="39792" y1="34722" x2="39740" y2="36204"/>
                          <a14:foregroundMark x1="39688" y1="37778" x2="40417" y2="37963"/>
                          <a14:foregroundMark x1="40469" y1="36574" x2="40365" y2="36759"/>
                          <a14:foregroundMark x1="41458" y1="34537" x2="41771" y2="35370"/>
                          <a14:foregroundMark x1="41458" y1="36574" x2="43229" y2="37407"/>
                          <a14:foregroundMark x1="40833" y1="37685" x2="43073" y2="37500"/>
                          <a14:foregroundMark x1="40469" y1="38148" x2="42552" y2="38333"/>
                          <a14:foregroundMark x1="42969" y1="38148" x2="45417" y2="37315"/>
                          <a14:foregroundMark x1="44375" y1="36852" x2="43958" y2="36574"/>
                          <a14:foregroundMark x1="45260" y1="36574" x2="44010" y2="36667"/>
                          <a14:foregroundMark x1="70365" y1="62407" x2="70365" y2="62130"/>
                          <a14:foregroundMark x1="82240" y1="58889" x2="82240" y2="58889"/>
                          <a14:foregroundMark x1="40313" y1="35185" x2="40313" y2="35370"/>
                          <a14:foregroundMark x1="40313" y1="35370" x2="40156" y2="35926"/>
                          <a14:foregroundMark x1="39115" y1="35370" x2="42865" y2="36481"/>
                          <a14:foregroundMark x1="42865" y1="36481" x2="39896" y2="35185"/>
                          <a14:foregroundMark x1="39896" y1="35185" x2="40156" y2="35185"/>
                          <a14:foregroundMark x1="43021" y1="36111" x2="42917" y2="36667"/>
                          <a14:foregroundMark x1="43021" y1="36481" x2="43021" y2="36481"/>
                          <a14:foregroundMark x1="44115" y1="36204" x2="45625" y2="36019"/>
                          <a14:foregroundMark x1="43229" y1="35093" x2="43490" y2="36667"/>
                          <a14:foregroundMark x1="39375" y1="37963" x2="39115" y2="38333"/>
                          <a14:foregroundMark x1="36875" y1="38333" x2="39688" y2="39167"/>
                          <a14:foregroundMark x1="39688" y1="39167" x2="42552" y2="38426"/>
                          <a14:foregroundMark x1="42552" y1="38426" x2="45417" y2="38519"/>
                          <a14:foregroundMark x1="45417" y1="38519" x2="45833" y2="38333"/>
                          <a14:foregroundMark x1="49479" y1="39815" x2="51094" y2="43519"/>
                          <a14:foregroundMark x1="50990" y1="47222" x2="49688" y2="48519"/>
                          <a14:foregroundMark x1="41771" y1="45741" x2="42031" y2="47870"/>
                          <a14:foregroundMark x1="51927" y1="56019" x2="52396" y2="57593"/>
                          <a14:foregroundMark x1="52083" y1="58611" x2="52552" y2="60648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913" t="21919" r="33831" b="17100"/>
            <a:stretch/>
          </p:blipFill>
          <p:spPr>
            <a:xfrm>
              <a:off x="9357383" y="1404752"/>
              <a:ext cx="2917041" cy="32011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4604508" y="1103151"/>
            <a:ext cx="7148122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로라 가족이 어디로 여행을 갈지 이야기하고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어떤 곳에 가려는 것 같아요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잘 듣고 얘기 나눠요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3" y="3898268"/>
            <a:ext cx="9470537" cy="561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B050"/>
                </a:solidFill>
                <a:latin typeface="+mn-ea"/>
              </a:rPr>
              <a:t>괌의 기후는 어떤 특징이 있어요</a:t>
            </a:r>
            <a:r>
              <a:rPr lang="en-US" altLang="ko-KR" sz="28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28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22" y="4624471"/>
            <a:ext cx="9470537" cy="561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로라 남동생은 어떤 곳에 가고 싶어해요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28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646521" y="4197609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04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86AD2D-96E9-4080-9CF6-CE8A218243EB}"/>
              </a:ext>
            </a:extLst>
          </p:cNvPr>
          <p:cNvSpPr txBox="1"/>
          <p:nvPr/>
        </p:nvSpPr>
        <p:spPr>
          <a:xfrm>
            <a:off x="2706223" y="5350674"/>
            <a:ext cx="9470537" cy="625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C00000"/>
                </a:solidFill>
                <a:latin typeface="+mn-ea"/>
              </a:rPr>
              <a:t>발음에 주의하면서 말해 보세요</a:t>
            </a:r>
            <a:r>
              <a:rPr lang="en-US" altLang="ko-KR" sz="2800" b="1" dirty="0">
                <a:solidFill>
                  <a:srgbClr val="C00000"/>
                </a:solidFill>
                <a:latin typeface="+mn-ea"/>
              </a:rPr>
              <a:t>: </a:t>
            </a:r>
            <a:r>
              <a:rPr lang="ko-KR" altLang="en-US" sz="3200" b="1" dirty="0">
                <a:latin typeface="+mn-ea"/>
              </a:rPr>
              <a:t>볼거리</a:t>
            </a:r>
            <a:r>
              <a:rPr lang="en-US" altLang="ko-KR" sz="2800" b="1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3200" b="1" dirty="0">
                <a:latin typeface="+mn-ea"/>
              </a:rPr>
              <a:t>속하지만</a:t>
            </a:r>
            <a:endParaRPr lang="en-US" sz="2800" b="1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F3DBF6-106B-4162-97EA-7E2D12760C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114" y="851778"/>
            <a:ext cx="4125091" cy="2824480"/>
          </a:xfrm>
          <a:prstGeom prst="rect">
            <a:avLst/>
          </a:prstGeom>
        </p:spPr>
      </p:pic>
      <p:pic>
        <p:nvPicPr>
          <p:cNvPr id="6" name="004">
            <a:hlinkClick r:id="" action="ppaction://media"/>
            <a:extLst>
              <a:ext uri="{FF2B5EF4-FFF2-40B4-BE49-F238E27FC236}">
                <a16:creationId xmlns:a16="http://schemas.microsoft.com/office/drawing/2014/main" id="{DDEB7EC6-5C22-4899-A9AB-CCD69589BC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01058" y="4197609"/>
            <a:ext cx="942631" cy="94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26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7191946" y="5819432"/>
            <a:ext cx="4826748" cy="8865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대화문 함께 읽기 </a:t>
            </a:r>
            <a:endParaRPr lang="en-US" sz="3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885C15-65D4-4C78-AD6E-0BCB305900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17" t="36174" r="19833" b="14278"/>
          <a:stretch/>
        </p:blipFill>
        <p:spPr>
          <a:xfrm>
            <a:off x="120058" y="199717"/>
            <a:ext cx="11951883" cy="5266538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D1D298A-FB44-4A0B-8F38-903B039BE335}"/>
              </a:ext>
            </a:extLst>
          </p:cNvPr>
          <p:cNvCxnSpPr>
            <a:cxnSpLocks/>
          </p:cNvCxnSpPr>
          <p:nvPr/>
        </p:nvCxnSpPr>
        <p:spPr>
          <a:xfrm>
            <a:off x="5554533" y="790231"/>
            <a:ext cx="59465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0D4B7C-0DB5-48ED-9260-2A457BC16DE1}"/>
              </a:ext>
            </a:extLst>
          </p:cNvPr>
          <p:cNvCxnSpPr>
            <a:cxnSpLocks/>
          </p:cNvCxnSpPr>
          <p:nvPr/>
        </p:nvCxnSpPr>
        <p:spPr>
          <a:xfrm>
            <a:off x="2272853" y="1237271"/>
            <a:ext cx="41584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C1DC565-C3C4-4686-907F-6DB06BB11EB8}"/>
              </a:ext>
            </a:extLst>
          </p:cNvPr>
          <p:cNvCxnSpPr>
            <a:cxnSpLocks/>
          </p:cNvCxnSpPr>
          <p:nvPr/>
        </p:nvCxnSpPr>
        <p:spPr>
          <a:xfrm>
            <a:off x="5066853" y="4905031"/>
            <a:ext cx="63428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FE15A85-36B8-4437-BE88-8298A771234B}"/>
              </a:ext>
            </a:extLst>
          </p:cNvPr>
          <p:cNvCxnSpPr>
            <a:cxnSpLocks/>
          </p:cNvCxnSpPr>
          <p:nvPr/>
        </p:nvCxnSpPr>
        <p:spPr>
          <a:xfrm>
            <a:off x="2181413" y="5362231"/>
            <a:ext cx="54284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A037C786-0694-4444-943A-2E40B75629DC}"/>
              </a:ext>
            </a:extLst>
          </p:cNvPr>
          <p:cNvSpPr/>
          <p:nvPr/>
        </p:nvSpPr>
        <p:spPr>
          <a:xfrm>
            <a:off x="2272853" y="1952969"/>
            <a:ext cx="7964967" cy="198427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/>
              <a:t>문맥 속에서 </a:t>
            </a:r>
            <a:endParaRPr lang="en-US" altLang="ko-KR" sz="4800" b="1" dirty="0"/>
          </a:p>
          <a:p>
            <a:pPr algn="ctr"/>
            <a:r>
              <a:rPr lang="ko-KR" altLang="en-US" sz="4800" b="1" dirty="0"/>
              <a:t>문법 표현 살펴보기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06303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 A Vase On Monday – Lilacs | Eliza Waters">
            <a:extLst>
              <a:ext uri="{FF2B5EF4-FFF2-40B4-BE49-F238E27FC236}">
                <a16:creationId xmlns:a16="http://schemas.microsoft.com/office/drawing/2014/main" id="{4A079A10-457A-43B1-B637-5E193D586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121962" cy="618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1758886" y="145024"/>
            <a:ext cx="5950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ㄹ뿐더러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4121963" y="3939304"/>
            <a:ext cx="8070038" cy="2246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괌은 낮 기온이 </a:t>
            </a:r>
            <a:r>
              <a:rPr lang="en-US" altLang="ko-KR" sz="3600" b="1" dirty="0">
                <a:latin typeface="+mn-ea"/>
              </a:rPr>
              <a:t>32</a:t>
            </a:r>
            <a:r>
              <a:rPr lang="ko-KR" altLang="en-US" sz="3600" b="1" dirty="0">
                <a:latin typeface="+mn-ea"/>
              </a:rPr>
              <a:t>도 이상으로 올라가지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않을뿐더러</a:t>
            </a:r>
            <a:r>
              <a:rPr lang="ko-KR" altLang="en-US" sz="3600" b="1" dirty="0">
                <a:latin typeface="+mn-ea"/>
              </a:rPr>
              <a:t> 밤 기온도 </a:t>
            </a:r>
            <a:r>
              <a:rPr lang="en-US" altLang="ko-KR" sz="3600" b="1" dirty="0">
                <a:latin typeface="+mn-ea"/>
              </a:rPr>
              <a:t>21</a:t>
            </a:r>
            <a:r>
              <a:rPr lang="ko-KR" altLang="en-US" sz="3600" b="1" dirty="0">
                <a:latin typeface="+mn-ea"/>
              </a:rPr>
              <a:t>도 이하로 떨어지지 않아요</a:t>
            </a:r>
            <a:r>
              <a:rPr lang="en-US" altLang="ko-KR" sz="3600" b="1" dirty="0">
                <a:latin typeface="+mn-ea"/>
              </a:rPr>
              <a:t>.</a:t>
            </a:r>
            <a:endParaRPr lang="en-US" sz="32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4121963" y="1013740"/>
            <a:ext cx="807003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제시카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선생님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이게 무슨 꽃이에요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예쁘고 향기도 좋아요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4121962" y="2225621"/>
            <a:ext cx="7898865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맞아요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라일락은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예쁠뿐더러</a:t>
            </a:r>
            <a:r>
              <a:rPr lang="ko-KR" altLang="en-US" sz="3000" dirty="0">
                <a:latin typeface="+mn-ea"/>
              </a:rPr>
              <a:t> 향기도 아주 좋아요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D04605-2AAA-465E-9A84-BCCE761A6D8C}"/>
              </a:ext>
            </a:extLst>
          </p:cNvPr>
          <p:cNvSpPr txBox="1"/>
          <p:nvPr/>
        </p:nvSpPr>
        <p:spPr>
          <a:xfrm>
            <a:off x="618823" y="5952391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©elizawaters.com</a:t>
            </a:r>
          </a:p>
        </p:txBody>
      </p: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93738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to emphasize both the first clause and the second clause at the</a:t>
            </a:r>
          </a:p>
          <a:p>
            <a:r>
              <a:rPr lang="en-US" sz="2400" dirty="0"/>
              <a:t>  same time. Both clauses should have similar nuance or tone.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449318" y="2329823"/>
            <a:ext cx="122077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적도 부근은 기온이 높고 비가 많이 </a:t>
            </a:r>
            <a:r>
              <a:rPr lang="ko-KR" altLang="en-US" sz="3000" b="1" dirty="0">
                <a:solidFill>
                  <a:srgbClr val="FF0000"/>
                </a:solidFill>
              </a:rPr>
              <a:t>내릴뿐더러</a:t>
            </a:r>
            <a:r>
              <a:rPr lang="ko-KR" altLang="en-US" sz="3000" dirty="0"/>
              <a:t> 햇빛도 강해서 </a:t>
            </a:r>
            <a:endParaRPr lang="en-US" altLang="ko-KR" sz="3000" dirty="0"/>
          </a:p>
          <a:p>
            <a:r>
              <a:rPr lang="ko-KR" altLang="en-US" sz="3000" dirty="0"/>
              <a:t>식물이 잘 자란다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480850" y="3500922"/>
            <a:ext cx="12191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온대 기후 지역은 기온이 </a:t>
            </a:r>
            <a:r>
              <a:rPr lang="ko-KR" altLang="en-US" sz="3000" b="1" dirty="0">
                <a:solidFill>
                  <a:srgbClr val="FF0000"/>
                </a:solidFill>
              </a:rPr>
              <a:t>따뜻할뿐더러</a:t>
            </a:r>
            <a:r>
              <a:rPr lang="ko-KR" altLang="en-US" sz="3000" dirty="0"/>
              <a:t> 강수량도 많아 벼농사에 유리하다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480850" y="4672022"/>
            <a:ext cx="12191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지금은 성수기라서 비행기 표를 구하기 </a:t>
            </a:r>
            <a:r>
              <a:rPr lang="ko-KR" altLang="en-US" sz="3000" b="1" dirty="0">
                <a:solidFill>
                  <a:srgbClr val="FF0000"/>
                </a:solidFill>
              </a:rPr>
              <a:t>어려울뿐더러</a:t>
            </a:r>
            <a:r>
              <a:rPr lang="ko-KR" altLang="en-US" sz="3000" dirty="0"/>
              <a:t> 가격도 평상시보다 훨씬 비싸다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245600" y="0"/>
            <a:ext cx="3034337" cy="117935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111765" y="5616482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25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2046A3A-5862-4107-8DF2-B83EE4839649}"/>
              </a:ext>
            </a:extLst>
          </p:cNvPr>
          <p:cNvSpPr/>
          <p:nvPr/>
        </p:nvSpPr>
        <p:spPr>
          <a:xfrm>
            <a:off x="603158" y="225151"/>
            <a:ext cx="5950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ㄹ뿐더러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AAE0DBA4-64D4-4500-813B-9CA74B090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F91EB14-6D3D-4A5F-A971-09D632B306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430536"/>
              </p:ext>
            </p:extLst>
          </p:nvPr>
        </p:nvGraphicFramePr>
        <p:xfrm>
          <a:off x="0" y="1249680"/>
          <a:ext cx="12192000" cy="193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7436">
                  <a:extLst>
                    <a:ext uri="{9D8B030D-6E8A-4147-A177-3AD203B41FA5}">
                      <a16:colId xmlns:a16="http://schemas.microsoft.com/office/drawing/2014/main" val="2055786803"/>
                    </a:ext>
                  </a:extLst>
                </a:gridCol>
                <a:gridCol w="3369764">
                  <a:extLst>
                    <a:ext uri="{9D8B030D-6E8A-4147-A177-3AD203B41FA5}">
                      <a16:colId xmlns:a16="http://schemas.microsoft.com/office/drawing/2014/main" val="2171594464"/>
                    </a:ext>
                  </a:extLst>
                </a:gridCol>
                <a:gridCol w="3891280">
                  <a:extLst>
                    <a:ext uri="{9D8B030D-6E8A-4147-A177-3AD203B41FA5}">
                      <a16:colId xmlns:a16="http://schemas.microsoft.com/office/drawing/2014/main" val="2362557444"/>
                    </a:ext>
                  </a:extLst>
                </a:gridCol>
                <a:gridCol w="4033520">
                  <a:extLst>
                    <a:ext uri="{9D8B030D-6E8A-4147-A177-3AD203B41FA5}">
                      <a16:colId xmlns:a16="http://schemas.microsoft.com/office/drawing/2014/main" val="1566497184"/>
                    </a:ext>
                  </a:extLst>
                </a:gridCol>
              </a:tblGrid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600" dirty="0"/>
                        <a:t>1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을뿐더러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좋을뿐더러</a:t>
                      </a:r>
                      <a:endParaRPr lang="en-US" altLang="ko-KR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1846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600" dirty="0"/>
                        <a:t>2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</a:t>
                      </a:r>
                    </a:p>
                    <a:p>
                      <a:pPr algn="ctr"/>
                      <a:r>
                        <a:rPr lang="ko-KR" altLang="en-US" sz="3600" dirty="0"/>
                        <a:t>ㄹ받침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ㄹ뿐더러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클뿐더러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ko-KR" altLang="en-US" sz="3600" dirty="0"/>
                        <a:t>살뿐더러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1369003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3B7A479-7285-4DE0-99AE-79C78463CDF2}"/>
              </a:ext>
            </a:extLst>
          </p:cNvPr>
          <p:cNvSpPr/>
          <p:nvPr/>
        </p:nvSpPr>
        <p:spPr>
          <a:xfrm>
            <a:off x="603158" y="225151"/>
            <a:ext cx="988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ㄹ뿐더러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800" dirty="0">
                <a:latin typeface="+mn-ea"/>
              </a:rPr>
              <a:t>Conjugation Rules</a:t>
            </a:r>
            <a:endParaRPr lang="en-US" sz="3200" dirty="0">
              <a:latin typeface="+mn-ea"/>
            </a:endParaRP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DD7D5CEA-ADAF-4BAC-BF83-931EC48DFD71}"/>
              </a:ext>
            </a:extLst>
          </p:cNvPr>
          <p:cNvSpPr/>
          <p:nvPr/>
        </p:nvSpPr>
        <p:spPr>
          <a:xfrm>
            <a:off x="3769360" y="3911600"/>
            <a:ext cx="3942080" cy="1696720"/>
          </a:xfrm>
          <a:prstGeom prst="wedgeEllipseCallout">
            <a:avLst>
              <a:gd name="adj1" fmla="val -10254"/>
              <a:gd name="adj2" fmla="val -1237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/>
              <a:t>띄어 쓰지 않아요</a:t>
            </a:r>
            <a:r>
              <a:rPr lang="en-US" altLang="ko-KR" sz="4000" b="1" dirty="0"/>
              <a:t>!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172485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62548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 </a:t>
            </a:r>
            <a:r>
              <a:rPr lang="en-US" altLang="ko-KR" sz="3200" dirty="0">
                <a:latin typeface="+mn-ea"/>
              </a:rPr>
              <a:t>…</a:t>
            </a:r>
            <a:r>
              <a:rPr lang="ko-KR" altLang="en-US" sz="3200" dirty="0">
                <a:latin typeface="+mn-ea"/>
              </a:rPr>
              <a:t>대로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-4470" y="5191710"/>
            <a:ext cx="12192000" cy="991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5400" b="1" dirty="0">
                <a:solidFill>
                  <a:srgbClr val="FF0000"/>
                </a:solidFill>
                <a:latin typeface="+mn-ea"/>
              </a:rPr>
              <a:t>저는 저대로 </a:t>
            </a:r>
            <a:r>
              <a:rPr lang="ko-KR" altLang="en-US" sz="3600" b="1" dirty="0">
                <a:latin typeface="+mn-ea"/>
              </a:rPr>
              <a:t>생각이 있단 말이에요</a:t>
            </a:r>
            <a:r>
              <a:rPr lang="en-US" altLang="ko-KR" sz="3600" b="1" dirty="0">
                <a:latin typeface="+mn-ea"/>
              </a:rPr>
              <a:t>.</a:t>
            </a:r>
            <a:endParaRPr lang="en-US" altLang="ko-KR" sz="4000" b="1" dirty="0"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09910A-5159-4410-9C7C-84A0066ABE45}"/>
              </a:ext>
            </a:extLst>
          </p:cNvPr>
          <p:cNvSpPr txBox="1"/>
          <p:nvPr/>
        </p:nvSpPr>
        <p:spPr>
          <a:xfrm>
            <a:off x="5171440" y="1105598"/>
            <a:ext cx="702056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알렉스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선생님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부모님이랑 가끔 말이 잘 안 통할 때가 있어요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38F90C-D897-4B3D-980A-2B0DD914A69F}"/>
              </a:ext>
            </a:extLst>
          </p:cNvPr>
          <p:cNvSpPr txBox="1"/>
          <p:nvPr/>
        </p:nvSpPr>
        <p:spPr>
          <a:xfrm>
            <a:off x="5171440" y="2262012"/>
            <a:ext cx="7020560" cy="281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아마 그럴 거야</a:t>
            </a:r>
            <a:r>
              <a:rPr lang="en-US" altLang="ko-KR" sz="3000" dirty="0">
                <a:latin typeface="+mn-ea"/>
              </a:rPr>
              <a:t>. 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10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대는 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10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대대로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부모님 세대는 부모님 세대대로 </a:t>
            </a:r>
            <a:r>
              <a:rPr lang="ko-KR" altLang="en-US" sz="3000" dirty="0">
                <a:latin typeface="+mn-ea"/>
              </a:rPr>
              <a:t>중요하게 생각하는 게 다르니까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부모님 입장에서 한번 생각해 보려고 노력하면 어떨까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6DE689-4083-4726-AF63-75B50282C8E0}"/>
              </a:ext>
            </a:extLst>
          </p:cNvPr>
          <p:cNvGrpSpPr/>
          <p:nvPr/>
        </p:nvGrpSpPr>
        <p:grpSpPr>
          <a:xfrm>
            <a:off x="310490" y="2254246"/>
            <a:ext cx="4699935" cy="2858132"/>
            <a:chOff x="310490" y="2254246"/>
            <a:chExt cx="4699935" cy="285813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B8CCBEF-5437-42CE-B6AC-985BB33802B1}"/>
                </a:ext>
              </a:extLst>
            </p:cNvPr>
            <p:cNvSpPr txBox="1"/>
            <p:nvPr/>
          </p:nvSpPr>
          <p:spPr>
            <a:xfrm>
              <a:off x="310490" y="4866157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©theartof.com</a:t>
              </a:r>
            </a:p>
          </p:txBody>
        </p:sp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5DEE5E6E-F3A4-4D51-B984-FEBBB27280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490" y="2254246"/>
              <a:ext cx="4699935" cy="26437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995928"/>
            <a:ext cx="12207764" cy="1273016"/>
          </a:xfrm>
          <a:prstGeom prst="wave">
            <a:avLst>
              <a:gd name="adj1" fmla="val 874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indicates that the one is distinct from the other. The noun before </a:t>
            </a:r>
            <a:r>
              <a:rPr lang="ko-KR" altLang="en-US" sz="2400" dirty="0"/>
              <a:t>은</a:t>
            </a:r>
            <a:r>
              <a:rPr lang="en-US" altLang="ko-KR" sz="2400" dirty="0"/>
              <a:t>/</a:t>
            </a:r>
            <a:r>
              <a:rPr lang="ko-KR" altLang="en-US" sz="2400" dirty="0"/>
              <a:t>는 </a:t>
            </a:r>
            <a:endParaRPr lang="en-US" altLang="ko-KR" sz="2400" dirty="0"/>
          </a:p>
          <a:p>
            <a:r>
              <a:rPr lang="en-US" altLang="ko-KR" sz="2400" dirty="0"/>
              <a:t>  is usually used again before </a:t>
            </a:r>
            <a:r>
              <a:rPr lang="ko-KR" altLang="en-US" sz="2400" dirty="0"/>
              <a:t>대로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319516" y="2340590"/>
            <a:ext cx="12207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</a:rPr>
              <a:t>비는 비대로 </a:t>
            </a:r>
            <a:r>
              <a:rPr lang="ko-KR" altLang="en-US" sz="3200" dirty="0"/>
              <a:t>오고 </a:t>
            </a:r>
            <a:r>
              <a:rPr lang="ko-KR" altLang="en-US" sz="3200" b="1" dirty="0">
                <a:solidFill>
                  <a:srgbClr val="FF0000"/>
                </a:solidFill>
              </a:rPr>
              <a:t>바람은 바람대로 </a:t>
            </a:r>
            <a:r>
              <a:rPr lang="ko-KR" altLang="en-US" sz="3200" dirty="0"/>
              <a:t>불어서 여행을 제대로 하지 못했다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343162" y="3562722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</a:rPr>
              <a:t>열대 지역은 열대 지역대로</a:t>
            </a:r>
            <a:r>
              <a:rPr lang="en-US" altLang="ko-KR" sz="3200" dirty="0"/>
              <a:t>, </a:t>
            </a:r>
            <a:r>
              <a:rPr lang="ko-KR" altLang="en-US" sz="3200" b="1" dirty="0">
                <a:solidFill>
                  <a:srgbClr val="FF0000"/>
                </a:solidFill>
              </a:rPr>
              <a:t>냉대 지역은 냉대 지역대로 </a:t>
            </a:r>
            <a:r>
              <a:rPr lang="ko-KR" altLang="en-US" sz="3200" dirty="0"/>
              <a:t>자연의 아름다움이 있다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327398" y="4784854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</a:rPr>
              <a:t>아이는 아이대로 </a:t>
            </a:r>
            <a:r>
              <a:rPr lang="ko-KR" altLang="en-US" sz="3200" dirty="0"/>
              <a:t>즐거워했고</a:t>
            </a:r>
            <a:r>
              <a:rPr lang="en-US" altLang="ko-KR" sz="3200" dirty="0"/>
              <a:t>, </a:t>
            </a:r>
            <a:r>
              <a:rPr lang="ko-KR" altLang="en-US" sz="3200" b="1" dirty="0">
                <a:solidFill>
                  <a:srgbClr val="FF0000"/>
                </a:solidFill>
              </a:rPr>
              <a:t>엄마는 엄마대로 </a:t>
            </a:r>
            <a:r>
              <a:rPr lang="ko-KR" altLang="en-US" sz="3200" dirty="0"/>
              <a:t>그런 아이의 </a:t>
            </a:r>
            <a:endParaRPr lang="en-US" altLang="ko-KR" sz="3200" dirty="0"/>
          </a:p>
          <a:p>
            <a:r>
              <a:rPr lang="ko-KR" altLang="en-US" sz="3200" dirty="0"/>
              <a:t>모습을 보고 행복해했다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-50801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659120" y="5895797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25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AFDE6E6-AFE4-4D33-AA68-8D98894CED6E}"/>
              </a:ext>
            </a:extLst>
          </p:cNvPr>
          <p:cNvSpPr/>
          <p:nvPr/>
        </p:nvSpPr>
        <p:spPr>
          <a:xfrm>
            <a:off x="603158" y="296271"/>
            <a:ext cx="62548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 </a:t>
            </a:r>
            <a:r>
              <a:rPr lang="en-US" altLang="ko-KR" sz="3200" dirty="0">
                <a:latin typeface="+mn-ea"/>
              </a:rPr>
              <a:t>…</a:t>
            </a:r>
            <a:r>
              <a:rPr lang="ko-KR" altLang="en-US" sz="3200" dirty="0">
                <a:latin typeface="+mn-ea"/>
              </a:rPr>
              <a:t>대로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2800" dirty="0"/>
              <a:t>한국에 대해 얘기하기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DAB306-153F-4135-8E7C-2B1BDD752C6B}"/>
              </a:ext>
            </a:extLst>
          </p:cNvPr>
          <p:cNvSpPr/>
          <p:nvPr/>
        </p:nvSpPr>
        <p:spPr>
          <a:xfrm>
            <a:off x="609599" y="975360"/>
            <a:ext cx="10972801" cy="40741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3200" dirty="0">
                <a:solidFill>
                  <a:schemeClr val="tx1"/>
                </a:solidFill>
              </a:rPr>
              <a:t> 한국의 장마철은 언제입니까</a:t>
            </a:r>
            <a:r>
              <a:rPr lang="en-US" altLang="ko-KR" sz="3200" dirty="0">
                <a:solidFill>
                  <a:schemeClr val="tx1"/>
                </a:solidFill>
              </a:rPr>
              <a:t>? </a:t>
            </a:r>
            <a:r>
              <a:rPr lang="ko-KR" altLang="en-US" sz="3200" dirty="0">
                <a:solidFill>
                  <a:schemeClr val="tx1"/>
                </a:solidFill>
              </a:rPr>
              <a:t>얼마 동안 계속됩니까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altLang="ko-KR" sz="32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3200" dirty="0">
                <a:solidFill>
                  <a:schemeClr val="tx1"/>
                </a:solidFill>
              </a:rPr>
              <a:t> 바람이 많이 부는 제주도의 집은 어떤 모양일까요</a:t>
            </a:r>
            <a:r>
              <a:rPr lang="en-US" altLang="ko-KR" sz="3200" dirty="0">
                <a:solidFill>
                  <a:schemeClr val="tx1"/>
                </a:solidFill>
              </a:rPr>
              <a:t>?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altLang="ko-KR" sz="32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3200" dirty="0">
                <a:solidFill>
                  <a:schemeClr val="tx1"/>
                </a:solidFill>
              </a:rPr>
              <a:t> 추운 지방과 더운 지방 중에서 어느 곳의 김치에 소금을</a:t>
            </a:r>
            <a:endParaRPr lang="en-US" altLang="ko-KR" sz="3200" dirty="0">
              <a:solidFill>
                <a:schemeClr val="tx1"/>
              </a:solidFill>
            </a:endParaRPr>
          </a:p>
          <a:p>
            <a:r>
              <a:rPr lang="ko-KR" altLang="en-US" sz="3200" dirty="0">
                <a:solidFill>
                  <a:schemeClr val="tx1"/>
                </a:solidFill>
              </a:rPr>
              <a:t>    더 넣을까요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  <a:r>
              <a:rPr lang="ko-KR" altLang="en-US" sz="3200" dirty="0">
                <a:solidFill>
                  <a:schemeClr val="tx1"/>
                </a:solidFill>
              </a:rPr>
              <a:t>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0" y="5294998"/>
            <a:ext cx="1219199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듣기에 나올 내용입니다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생각해 보고 들으면 이해가 더 잘 돼요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 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430473" y="2751022"/>
            <a:ext cx="11400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한국 장마철 날씨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대화 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599440" y="376042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05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3730662" y="3958301"/>
            <a:ext cx="3448705" cy="108204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430473" y="936596"/>
            <a:ext cx="988192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장마철에 한국 여행을 하게 된 수빈과 엄마가 짐을 챙기면서 하는 대화예요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잘 들어 보세요</a:t>
            </a:r>
            <a:r>
              <a:rPr lang="en-US" altLang="ko-KR" sz="3000" b="1" dirty="0">
                <a:latin typeface="+mn-ea"/>
              </a:rPr>
              <a:t>. </a:t>
            </a:r>
            <a:endParaRPr lang="en-US" sz="3000" dirty="0">
              <a:latin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028EF0-F555-4550-B080-FB601064E983}"/>
              </a:ext>
            </a:extLst>
          </p:cNvPr>
          <p:cNvSpPr txBox="1"/>
          <p:nvPr/>
        </p:nvSpPr>
        <p:spPr>
          <a:xfrm>
            <a:off x="430473" y="5307658"/>
            <a:ext cx="1176152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한국의 장마철은 어떤 특징이 있는지 얘기해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2" name="005">
            <a:hlinkClick r:id="" action="ppaction://media"/>
            <a:extLst>
              <a:ext uri="{FF2B5EF4-FFF2-40B4-BE49-F238E27FC236}">
                <a16:creationId xmlns:a16="http://schemas.microsoft.com/office/drawing/2014/main" id="{80EC07F9-EAB3-4B6F-9BDC-2B43263717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68498" y="3760422"/>
            <a:ext cx="980766" cy="98076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8CB4437-4F41-41DE-BD73-E8A35118903B}"/>
              </a:ext>
            </a:extLst>
          </p:cNvPr>
          <p:cNvGrpSpPr/>
          <p:nvPr/>
        </p:nvGrpSpPr>
        <p:grpSpPr>
          <a:xfrm>
            <a:off x="8605933" y="1046439"/>
            <a:ext cx="3945818" cy="2934571"/>
            <a:chOff x="8605933" y="1046439"/>
            <a:chExt cx="3945818" cy="2934571"/>
          </a:xfrm>
        </p:grpSpPr>
        <p:pic>
          <p:nvPicPr>
            <p:cNvPr id="1026" name="Picture 2" descr="Rain Cloud Clipart png download - 640*593 - Free Transparent Rain ...">
              <a:extLst>
                <a:ext uri="{FF2B5EF4-FFF2-40B4-BE49-F238E27FC236}">
                  <a16:creationId xmlns:a16="http://schemas.microsoft.com/office/drawing/2014/main" id="{4097F4FF-1781-4501-912E-9C23E7F27D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667" b="96167" l="10000" r="90000">
                          <a14:foregroundMark x1="45222" y1="8500" x2="47000" y2="6833"/>
                          <a14:foregroundMark x1="51667" y1="1667" x2="51889" y2="1667"/>
                          <a14:foregroundMark x1="67889" y1="47000" x2="70333" y2="63167"/>
                          <a14:foregroundMark x1="61778" y1="45500" x2="56222" y2="48500"/>
                          <a14:foregroundMark x1="56222" y1="48500" x2="55333" y2="50500"/>
                          <a14:foregroundMark x1="61667" y1="45833" x2="62000" y2="58167"/>
                          <a14:foregroundMark x1="64111" y1="44000" x2="65222" y2="58167"/>
                          <a14:foregroundMark x1="72444" y1="44500" x2="77222" y2="55833"/>
                          <a14:foregroundMark x1="78444" y1="55500" x2="79222" y2="64000"/>
                          <a14:foregroundMark x1="81222" y1="64500" x2="81444" y2="65167"/>
                          <a14:foregroundMark x1="82222" y1="65833" x2="82556" y2="66667"/>
                          <a14:foregroundMark x1="70000" y1="63167" x2="69333" y2="65167"/>
                          <a14:foregroundMark x1="60556" y1="59833" x2="59000" y2="63500"/>
                          <a14:foregroundMark x1="54778" y1="50667" x2="50222" y2="55833"/>
                          <a14:foregroundMark x1="50222" y1="55833" x2="49222" y2="58500"/>
                          <a14:foregroundMark x1="58333" y1="44333" x2="50778" y2="61333"/>
                          <a14:foregroundMark x1="65889" y1="68000" x2="66444" y2="71500"/>
                          <a14:foregroundMark x1="67111" y1="72500" x2="67111" y2="77167"/>
                          <a14:foregroundMark x1="67222" y1="79833" x2="67222" y2="84833"/>
                          <a14:foregroundMark x1="67000" y1="93833" x2="65556" y2="96167"/>
                          <a14:foregroundMark x1="71444" y1="80667" x2="71556" y2="81167"/>
                          <a14:foregroundMark x1="46333" y1="63000" x2="46333" y2="63167"/>
                          <a14:foregroundMark x1="51222" y1="87833" x2="51111" y2="88833"/>
                          <a14:foregroundMark x1="39444" y1="86833" x2="39000" y2="89000"/>
                          <a14:foregroundMark x1="32000" y1="72833" x2="31889" y2="74333"/>
                          <a14:foregroundMark x1="26889" y1="56500" x2="27111" y2="57333"/>
                          <a14:foregroundMark x1="15889" y1="66333" x2="16222" y2="67000"/>
                          <a14:foregroundMark x1="67556" y1="85667" x2="67778" y2="88667"/>
                          <a14:foregroundMark x1="50667" y1="52833" x2="50667" y2="54167"/>
                          <a14:foregroundMark x1="61222" y1="60500" x2="64778" y2="62833"/>
                          <a14:foregroundMark x1="60667" y1="65167" x2="61333" y2="65167"/>
                          <a14:foregroundMark x1="57556" y1="68000" x2="57556" y2="68167"/>
                          <a14:foregroundMark x1="56889" y1="68500" x2="56667" y2="69500"/>
                          <a14:foregroundMark x1="76000" y1="47833" x2="77333" y2="50167"/>
                          <a14:foregroundMark x1="76556" y1="48167" x2="76778" y2="48833"/>
                          <a14:foregroundMark x1="77444" y1="48667" x2="77889" y2="50333"/>
                          <a14:foregroundMark x1="78111" y1="50667" x2="78444" y2="52333"/>
                          <a14:foregroundMark x1="78222" y1="50667" x2="78667" y2="52000"/>
                          <a14:foregroundMark x1="78667" y1="52833" x2="79444" y2="54000"/>
                          <a14:foregroundMark x1="78444" y1="51500" x2="79556" y2="53333"/>
                          <a14:foregroundMark x1="80111" y1="54500" x2="80222" y2="55667"/>
                          <a14:foregroundMark x1="80889" y1="57500" x2="80889" y2="58500"/>
                          <a14:foregroundMark x1="81667" y1="61167" x2="81778" y2="60833"/>
                          <a14:foregroundMark x1="77778" y1="66833" x2="77778" y2="67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5933" y="1046439"/>
              <a:ext cx="3945818" cy="26305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12CF4D-319A-4ABC-90A9-8F09112B6C32}"/>
                </a:ext>
              </a:extLst>
            </p:cNvPr>
            <p:cNvSpPr txBox="1"/>
            <p:nvPr/>
          </p:nvSpPr>
          <p:spPr>
            <a:xfrm rot="5155487">
              <a:off x="10239623" y="2951424"/>
              <a:ext cx="18129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35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553733" y="3303725"/>
            <a:ext cx="714623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한국 기후와 음식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대한 발표 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10993118" y="3414374"/>
            <a:ext cx="914400" cy="9426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06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3616700" y="923592"/>
            <a:ext cx="5159553" cy="2112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2800" b="1" dirty="0">
                <a:latin typeface="+mn-ea"/>
              </a:rPr>
              <a:t>함흥냉면과 평양냉면이 다르다는 걸 알아요</a:t>
            </a:r>
            <a:r>
              <a:rPr lang="en-US" altLang="ko-KR" sz="2800" b="1" dirty="0">
                <a:latin typeface="+mn-ea"/>
              </a:rPr>
              <a:t>? </a:t>
            </a:r>
            <a:r>
              <a:rPr lang="ko-KR" altLang="en-US" sz="2800" b="1" dirty="0">
                <a:latin typeface="+mn-ea"/>
              </a:rPr>
              <a:t>지역별로 유명한 음식들이 다른데 얼마나 알아요</a:t>
            </a:r>
            <a:r>
              <a:rPr lang="en-US" altLang="ko-KR" sz="2800" b="1" dirty="0">
                <a:latin typeface="+mn-ea"/>
              </a:rPr>
              <a:t>?</a:t>
            </a:r>
            <a:endParaRPr lang="en-US" sz="2800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3553733" y="4564641"/>
            <a:ext cx="836394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지도에서 어느 쪽이 평양일까요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3" name="006">
            <a:hlinkClick r:id="" action="ppaction://media"/>
            <a:extLst>
              <a:ext uri="{FF2B5EF4-FFF2-40B4-BE49-F238E27FC236}">
                <a16:creationId xmlns:a16="http://schemas.microsoft.com/office/drawing/2014/main" id="{6AC0C3B6-F071-443B-9C01-80649C12A3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8765" y="3410921"/>
            <a:ext cx="994352" cy="99435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8458813" y="5849215"/>
            <a:ext cx="3448705" cy="838689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1DE807D6-1F9D-439A-AEAE-4F205C349B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84" b="96451" l="5122" r="33507">
                        <a14:foregroundMark x1="29601" y1="4938" x2="29167" y2="7253"/>
                        <a14:foregroundMark x1="5122" y1="32716" x2="5556" y2="32099"/>
                        <a14:foregroundMark x1="6250" y1="52315" x2="6250" y2="52315"/>
                        <a14:foregroundMark x1="7118" y1="46605" x2="7118" y2="46605"/>
                        <a14:foregroundMark x1="6510" y1="53858" x2="6510" y2="53858"/>
                        <a14:foregroundMark x1="33507" y1="56944" x2="33507" y2="56944"/>
                        <a14:foregroundMark x1="11892" y1="54938" x2="11892" y2="54938"/>
                        <a14:foregroundMark x1="12326" y1="54938" x2="12326" y2="54938"/>
                        <a14:foregroundMark x1="10417" y1="55401" x2="10417" y2="55401"/>
                        <a14:foregroundMark x1="9983" y1="56019" x2="9983" y2="56019"/>
                        <a14:foregroundMark x1="10156" y1="56019" x2="10156" y2="56019"/>
                        <a14:foregroundMark x1="9288" y1="54321" x2="9288" y2="54321"/>
                        <a14:foregroundMark x1="8420" y1="53549" x2="8420" y2="53549"/>
                        <a14:foregroundMark x1="7899" y1="53858" x2="7899" y2="53858"/>
                        <a14:foregroundMark x1="13281" y1="80401" x2="13281" y2="80401"/>
                        <a14:foregroundMark x1="11545" y1="83488" x2="12674" y2="83179"/>
                        <a14:foregroundMark x1="15365" y1="88426" x2="16059" y2="86420"/>
                        <a14:foregroundMark x1="14583" y1="89660" x2="16319" y2="88580"/>
                        <a14:foregroundMark x1="17969" y1="85185" x2="20313" y2="83488"/>
                        <a14:foregroundMark x1="16146" y1="86728" x2="19097" y2="85494"/>
                        <a14:foregroundMark x1="14844" y1="96451" x2="14844" y2="96451"/>
                        <a14:foregroundMark x1="19878" y1="85494" x2="19878" y2="86420"/>
                        <a14:foregroundMark x1="7378" y1="36265" x2="7378" y2="36265"/>
                        <a14:foregroundMark x1="10677" y1="55247" x2="11632" y2="54784"/>
                        <a14:foregroundMark x1="14149" y1="57253" x2="14410" y2="56481"/>
                        <a14:foregroundMark x1="14236" y1="59105" x2="14583" y2="59259"/>
                        <a14:foregroundMark x1="12500" y1="59877" x2="12500" y2="59877"/>
                        <a14:foregroundMark x1="12413" y1="54630" x2="12760" y2="54630"/>
                        <a14:foregroundMark x1="13542" y1="53549" x2="13542" y2="53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75" r="64447"/>
          <a:stretch/>
        </p:blipFill>
        <p:spPr>
          <a:xfrm>
            <a:off x="10158" y="533790"/>
            <a:ext cx="3616701" cy="618756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3553733" y="5267353"/>
            <a:ext cx="836394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>
                <a:solidFill>
                  <a:schemeClr val="accent1"/>
                </a:solidFill>
                <a:latin typeface="+mn-ea"/>
              </a:rPr>
              <a:t>음식과 기온은 어떤 관계가 있어요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4864EFE-E6DA-4203-8A82-11C4F9F2ABFC}"/>
              </a:ext>
            </a:extLst>
          </p:cNvPr>
          <p:cNvGrpSpPr/>
          <p:nvPr/>
        </p:nvGrpSpPr>
        <p:grpSpPr>
          <a:xfrm>
            <a:off x="8776253" y="872792"/>
            <a:ext cx="3210485" cy="2327347"/>
            <a:chOff x="8776253" y="872792"/>
            <a:chExt cx="3210485" cy="2327347"/>
          </a:xfrm>
        </p:grpSpPr>
        <p:pic>
          <p:nvPicPr>
            <p:cNvPr id="2050" name="Picture 2" descr="[라이벌-신들의 전쟁] ⑥ 짜장·짬뽕만큼 어렵다…'물냉vs비냉' 그리고 '평양vs함흥'">
              <a:extLst>
                <a:ext uri="{FF2B5EF4-FFF2-40B4-BE49-F238E27FC236}">
                  <a16:creationId xmlns:a16="http://schemas.microsoft.com/office/drawing/2014/main" id="{49F28659-3336-4B2C-99E9-0C1A3ECE63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6253" y="872792"/>
              <a:ext cx="3174128" cy="2112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C208235-EA44-4475-9E7C-EFD896FBCB68}"/>
                </a:ext>
              </a:extLst>
            </p:cNvPr>
            <p:cNvSpPr txBox="1"/>
            <p:nvPr/>
          </p:nvSpPr>
          <p:spPr>
            <a:xfrm>
              <a:off x="9425896" y="2953918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©signal.sedaily.com</a:t>
              </a: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90A3EA69-E217-4790-83EF-0ADF6C8A2E37}"/>
              </a:ext>
            </a:extLst>
          </p:cNvPr>
          <p:cNvSpPr/>
          <p:nvPr/>
        </p:nvSpPr>
        <p:spPr>
          <a:xfrm>
            <a:off x="798560" y="2991424"/>
            <a:ext cx="298174" cy="26769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2AEB6A0-F460-41A0-9888-7541DA433EC8}"/>
              </a:ext>
            </a:extLst>
          </p:cNvPr>
          <p:cNvSpPr/>
          <p:nvPr/>
        </p:nvSpPr>
        <p:spPr>
          <a:xfrm>
            <a:off x="1908243" y="2171631"/>
            <a:ext cx="298174" cy="26769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39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4" grpId="0"/>
      <p:bldP spid="17" grpId="0"/>
      <p:bldP spid="12" grpId="0" animBg="1"/>
      <p:bldP spid="20" grpId="0"/>
      <p:bldP spid="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75600" y="1"/>
            <a:ext cx="4216400" cy="1087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02</a:t>
            </a:r>
            <a:endParaRPr lang="en-US" sz="48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235400" y="2169744"/>
            <a:ext cx="3696800" cy="2387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8000" b="1" kern="0" dirty="0">
                <a:latin typeface="+mj-lt"/>
                <a:ea typeface="Malgun Gothic" panose="020B0503020000020004" pitchFamily="34" charset="-127"/>
              </a:rPr>
              <a:t>세계의 기후</a:t>
            </a:r>
            <a:endParaRPr lang="en-US" sz="6000" b="1" kern="0" dirty="0">
              <a:latin typeface="+mj-lt"/>
              <a:ea typeface="Malgun Gothic" panose="020B0503020000020004" pitchFamily="34" charset="-12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3E81AF-6876-4FFA-BC05-DBA5FA2FB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8071004" cy="618294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CC8279C-D32B-492F-B88D-EF1ABAD35FD9}"/>
              </a:ext>
            </a:extLst>
          </p:cNvPr>
          <p:cNvGrpSpPr/>
          <p:nvPr/>
        </p:nvGrpSpPr>
        <p:grpSpPr>
          <a:xfrm>
            <a:off x="7345530" y="5079999"/>
            <a:ext cx="4846470" cy="1102943"/>
            <a:chOff x="3011140" y="237179"/>
            <a:chExt cx="4846470" cy="11029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3EFA7B-951C-4427-8D3D-3986EDF0B8FC}"/>
                </a:ext>
              </a:extLst>
            </p:cNvPr>
            <p:cNvSpPr/>
            <p:nvPr/>
          </p:nvSpPr>
          <p:spPr>
            <a:xfrm>
              <a:off x="4138900" y="603984"/>
              <a:ext cx="371871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97A5AA"/>
                  </a:solidFill>
                  <a:latin typeface="hurme_no2-webfont"/>
                  <a:hlinkClick r:id="rId4"/>
                </a:rPr>
                <a:t>https://quizlet.com/join/ZRwGaVKgR</a:t>
              </a:r>
              <a:r>
                <a:rPr lang="en-US" dirty="0">
                  <a:solidFill>
                    <a:srgbClr val="97A5AA"/>
                  </a:solidFill>
                  <a:latin typeface="hurme_no2-webfont"/>
                </a:rPr>
                <a:t> </a:t>
              </a:r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28E6E54-3A94-4791-8430-7408C9D36EE2}"/>
                </a:ext>
              </a:extLst>
            </p:cNvPr>
            <p:cNvSpPr/>
            <p:nvPr/>
          </p:nvSpPr>
          <p:spPr>
            <a:xfrm>
              <a:off x="3011140" y="237179"/>
              <a:ext cx="1134140" cy="110294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135798" y="913587"/>
            <a:ext cx="2259532" cy="2236616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기후별 특징 발표하기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D365A6-FFC7-45C2-8C09-24CD7F07DB7D}"/>
              </a:ext>
            </a:extLst>
          </p:cNvPr>
          <p:cNvSpPr txBox="1"/>
          <p:nvPr/>
        </p:nvSpPr>
        <p:spPr>
          <a:xfrm>
            <a:off x="2395330" y="1012977"/>
            <a:ext cx="979667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기후에 따라 달라지는 생활 모습</a:t>
            </a:r>
            <a:r>
              <a:rPr lang="en-US" altLang="ko-KR" sz="3000" b="1" dirty="0">
                <a:latin typeface="+mn-ea"/>
              </a:rPr>
              <a:t>(</a:t>
            </a:r>
            <a:r>
              <a:rPr lang="ko-KR" altLang="en-US" sz="3000" b="1" dirty="0">
                <a:latin typeface="+mn-ea"/>
              </a:rPr>
              <a:t>집의 모양</a:t>
            </a:r>
            <a:r>
              <a:rPr lang="en-US" altLang="ko-KR" sz="3000" b="1" dirty="0">
                <a:latin typeface="+mn-ea"/>
              </a:rPr>
              <a:t>, </a:t>
            </a:r>
            <a:r>
              <a:rPr lang="ko-KR" altLang="en-US" sz="3000" b="1" dirty="0">
                <a:latin typeface="+mn-ea"/>
              </a:rPr>
              <a:t>음식 등</a:t>
            </a:r>
            <a:r>
              <a:rPr lang="en-US" altLang="ko-KR" sz="3000" b="1" dirty="0">
                <a:latin typeface="+mn-ea"/>
              </a:rPr>
              <a:t>)</a:t>
            </a:r>
            <a:r>
              <a:rPr lang="ko-KR" altLang="en-US" sz="3000" b="1" dirty="0">
                <a:latin typeface="+mn-ea"/>
              </a:rPr>
              <a:t>을 조사해서 발표할 거예요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79661C-9FE5-4FAA-9766-8C029963DCD1}"/>
              </a:ext>
            </a:extLst>
          </p:cNvPr>
          <p:cNvSpPr txBox="1"/>
          <p:nvPr/>
        </p:nvSpPr>
        <p:spPr>
          <a:xfrm>
            <a:off x="299895" y="3469251"/>
            <a:ext cx="1058345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프랑스에서 포도주를 생산하기가 좋은 이유는 무엇일까요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115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575C2B-AA27-4A56-B27E-7FFA9D89EA37}"/>
              </a:ext>
            </a:extLst>
          </p:cNvPr>
          <p:cNvSpPr txBox="1"/>
          <p:nvPr/>
        </p:nvSpPr>
        <p:spPr>
          <a:xfrm>
            <a:off x="4314830" y="4300993"/>
            <a:ext cx="776261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몽골 사람들은 왜 게르와 같은 집을 지었을까요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?</a:t>
            </a:r>
            <a:endParaRPr lang="en-US" sz="3000" b="1" dirty="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1AF05C5-3555-442F-9C50-AC48379BA265}"/>
              </a:ext>
            </a:extLst>
          </p:cNvPr>
          <p:cNvSpPr/>
          <p:nvPr/>
        </p:nvSpPr>
        <p:spPr>
          <a:xfrm>
            <a:off x="7945117" y="5243173"/>
            <a:ext cx="3850642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485DEB-845C-41E0-9564-267B7ED43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83" b="94924" l="9328" r="89552">
                        <a14:foregroundMark x1="33209" y1="41878" x2="33582" y2="47462"/>
                        <a14:foregroundMark x1="36940" y1="27411" x2="38060" y2="40609"/>
                        <a14:foregroundMark x1="38060" y1="40609" x2="35448" y2="46193"/>
                        <a14:foregroundMark x1="37687" y1="23604" x2="41045" y2="37310"/>
                        <a14:foregroundMark x1="41045" y1="37310" x2="36940" y2="46447"/>
                        <a14:foregroundMark x1="30970" y1="25635" x2="24627" y2="41371"/>
                        <a14:foregroundMark x1="24627" y1="41371" x2="25000" y2="46701"/>
                        <a14:foregroundMark x1="45522" y1="20812" x2="43284" y2="45431"/>
                        <a14:foregroundMark x1="30970" y1="22843" x2="22761" y2="35025"/>
                        <a14:foregroundMark x1="22761" y1="35025" x2="20522" y2="43655"/>
                        <a14:foregroundMark x1="25746" y1="21574" x2="19776" y2="35533"/>
                        <a14:foregroundMark x1="19776" y1="35533" x2="22388" y2="42893"/>
                        <a14:foregroundMark x1="15299" y1="29442" x2="16045" y2="42386"/>
                        <a14:foregroundMark x1="16045" y1="42386" x2="16418" y2="43147"/>
                        <a14:foregroundMark x1="23507" y1="21066" x2="16418" y2="32741"/>
                        <a14:foregroundMark x1="27985" y1="21827" x2="44030" y2="19289"/>
                        <a14:foregroundMark x1="49254" y1="21827" x2="50746" y2="29949"/>
                        <a14:foregroundMark x1="46642" y1="32487" x2="47388" y2="41624"/>
                        <a14:foregroundMark x1="47761" y1="32487" x2="43657" y2="47970"/>
                        <a14:foregroundMark x1="13060" y1="40102" x2="15672" y2="47462"/>
                        <a14:foregroundMark x1="15672" y1="45685" x2="26493" y2="54822"/>
                        <a14:foregroundMark x1="31343" y1="53553" x2="33209" y2="57868"/>
                        <a14:foregroundMark x1="50000" y1="30711" x2="49254" y2="38579"/>
                        <a14:foregroundMark x1="17910" y1="23604" x2="13060" y2="28934"/>
                        <a14:foregroundMark x1="13433" y1="33756" x2="14925" y2="39848"/>
                        <a14:foregroundMark x1="11567" y1="32487" x2="11567" y2="39594"/>
                        <a14:foregroundMark x1="11567" y1="31218" x2="11567" y2="35533"/>
                        <a14:foregroundMark x1="11567" y1="29188" x2="11194" y2="34010"/>
                        <a14:foregroundMark x1="15672" y1="28173" x2="14925" y2="27919"/>
                        <a14:foregroundMark x1="22388" y1="24873" x2="21269" y2="23604"/>
                        <a14:foregroundMark x1="46642" y1="18020" x2="47015" y2="21574"/>
                        <a14:foregroundMark x1="47761" y1="18782" x2="47761" y2="21320"/>
                        <a14:foregroundMark x1="32090" y1="14721" x2="36567" y2="14721"/>
                        <a14:foregroundMark x1="38060" y1="13452" x2="42164" y2="17766"/>
                        <a14:foregroundMark x1="41418" y1="13706" x2="45522" y2="17766"/>
                        <a14:foregroundMark x1="34328" y1="13706" x2="18657" y2="21066"/>
                        <a14:foregroundMark x1="18657" y1="21066" x2="14925" y2="25127"/>
                        <a14:foregroundMark x1="34328" y1="17259" x2="14925" y2="20812"/>
                        <a14:foregroundMark x1="34701" y1="14467" x2="23507" y2="17259"/>
                        <a14:foregroundMark x1="30224" y1="57614" x2="30970" y2="59391"/>
                        <a14:foregroundMark x1="31716" y1="62437" x2="30970" y2="67513"/>
                        <a14:foregroundMark x1="32463" y1="79442" x2="32836" y2="87817"/>
                        <a14:foregroundMark x1="32836" y1="90102" x2="32463" y2="94924"/>
                        <a14:foregroundMark x1="35821" y1="87310" x2="40299" y2="88832"/>
                        <a14:foregroundMark x1="18284" y1="89086" x2="18284" y2="89086"/>
                        <a14:foregroundMark x1="27239" y1="88325" x2="28358" y2="85787"/>
                        <a14:foregroundMark x1="25000" y1="88832" x2="20896" y2="89340"/>
                        <a14:foregroundMark x1="42910" y1="89340" x2="45896" y2="88071"/>
                        <a14:foregroundMark x1="28731" y1="87563" x2="22388" y2="89086"/>
                        <a14:foregroundMark x1="22761" y1="87563" x2="25746" y2="86802"/>
                        <a14:foregroundMark x1="20522" y1="89086" x2="20522" y2="87563"/>
                        <a14:foregroundMark x1="42537" y1="87310" x2="42537" y2="88071"/>
                        <a14:foregroundMark x1="42910" y1="88071" x2="46642" y2="88325"/>
                        <a14:foregroundMark x1="41045" y1="87563" x2="46642" y2="87563"/>
                        <a14:foregroundMark x1="46269" y1="88071" x2="49254" y2="88071"/>
                        <a14:foregroundMark x1="69403" y1="86802" x2="76866" y2="94670"/>
                        <a14:foregroundMark x1="73134" y1="11168" x2="78731" y2="21827"/>
                        <a14:foregroundMark x1="72388" y1="8883" x2="76866" y2="22081"/>
                        <a14:foregroundMark x1="76866" y1="22081" x2="70149" y2="48985"/>
                        <a14:foregroundMark x1="70149" y1="48985" x2="74254" y2="59391"/>
                        <a14:foregroundMark x1="37313" y1="13706" x2="22761" y2="18274"/>
                        <a14:foregroundMark x1="35821" y1="13198" x2="32463" y2="14213"/>
                        <a14:foregroundMark x1="41045" y1="15228" x2="28731" y2="12690"/>
                        <a14:foregroundMark x1="29851" y1="14721" x2="21269" y2="18782"/>
                        <a14:foregroundMark x1="27985" y1="12183" x2="22388" y2="17513"/>
                        <a14:foregroundMark x1="45896" y1="21066" x2="32836" y2="11421"/>
                        <a14:foregroundMark x1="32836" y1="11421" x2="17537" y2="19036"/>
                        <a14:foregroundMark x1="17537" y1="19036" x2="17537" y2="23350"/>
                        <a14:foregroundMark x1="15672" y1="20558" x2="13433" y2="30457"/>
                        <a14:foregroundMark x1="16418" y1="21827" x2="11194" y2="27411"/>
                        <a14:foregroundMark x1="13433" y1="22843" x2="10448" y2="261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18000" y="1372108"/>
            <a:ext cx="1872137" cy="27523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A7CC17-8C57-4E90-9CB2-56BA9E27CD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4717" l="4651" r="93411">
                        <a14:foregroundMark x1="29457" y1="29434" x2="40698" y2="29811"/>
                        <a14:foregroundMark x1="40698" y1="29811" x2="67829" y2="25283"/>
                        <a14:foregroundMark x1="67829" y1="25283" x2="73256" y2="26415"/>
                        <a14:foregroundMark x1="38760" y1="24528" x2="53488" y2="19245"/>
                        <a14:foregroundMark x1="38760" y1="40377" x2="72093" y2="36226"/>
                        <a14:foregroundMark x1="36822" y1="51321" x2="64729" y2="46415"/>
                        <a14:foregroundMark x1="64729" y1="46415" x2="64729" y2="46415"/>
                        <a14:foregroundMark x1="50000" y1="47547" x2="50000" y2="74717"/>
                        <a14:foregroundMark x1="45349" y1="55094" x2="41085" y2="67925"/>
                        <a14:foregroundMark x1="41085" y1="67925" x2="40310" y2="54340"/>
                        <a14:foregroundMark x1="40310" y1="54340" x2="41860" y2="68679"/>
                        <a14:foregroundMark x1="41860" y1="68679" x2="35271" y2="59623"/>
                        <a14:foregroundMark x1="35271" y1="59623" x2="33333" y2="74717"/>
                        <a14:foregroundMark x1="33333" y1="74717" x2="43023" y2="55472"/>
                        <a14:foregroundMark x1="43023" y1="55472" x2="48450" y2="69057"/>
                        <a14:foregroundMark x1="48450" y1="69057" x2="56977" y2="56226"/>
                        <a14:foregroundMark x1="56977" y1="56226" x2="60853" y2="66415"/>
                        <a14:foregroundMark x1="60853" y1="66415" x2="61240" y2="52830"/>
                        <a14:foregroundMark x1="61240" y1="52830" x2="57752" y2="73585"/>
                        <a14:foregroundMark x1="50775" y1="75849" x2="46899" y2="84906"/>
                        <a14:foregroundMark x1="48450" y1="82642" x2="54651" y2="90566"/>
                        <a14:foregroundMark x1="42636" y1="76226" x2="37984" y2="85283"/>
                        <a14:foregroundMark x1="37984" y1="85283" x2="37597" y2="87547"/>
                        <a14:foregroundMark x1="57364" y1="87547" x2="56977" y2="90943"/>
                        <a14:foregroundMark x1="91860" y1="75472" x2="87597" y2="76226"/>
                        <a14:foregroundMark x1="92248" y1="23396" x2="90698" y2="24151"/>
                        <a14:foregroundMark x1="49612" y1="15094" x2="48837" y2="21509"/>
                        <a14:foregroundMark x1="55426" y1="15849" x2="60078" y2="24528"/>
                        <a14:foregroundMark x1="52326" y1="9057" x2="50000" y2="16604"/>
                        <a14:foregroundMark x1="51163" y1="6038" x2="50000" y2="11321"/>
                        <a14:foregroundMark x1="53101" y1="9057" x2="63953" y2="21887"/>
                        <a14:foregroundMark x1="49612" y1="5660" x2="50775" y2="6038"/>
                        <a14:foregroundMark x1="51938" y1="4906" x2="53488" y2="7925"/>
                        <a14:foregroundMark x1="54651" y1="9434" x2="58140" y2="12830"/>
                        <a14:foregroundMark x1="53101" y1="6038" x2="57364" y2="10189"/>
                        <a14:foregroundMark x1="50388" y1="4528" x2="51938" y2="3019"/>
                        <a14:foregroundMark x1="52713" y1="4151" x2="53488" y2="2642"/>
                        <a14:foregroundMark x1="50000" y1="2642" x2="50775" y2="1509"/>
                        <a14:foregroundMark x1="49225" y1="4528" x2="48450" y2="9057"/>
                        <a14:foregroundMark x1="48062" y1="10566" x2="44961" y2="14717"/>
                        <a14:foregroundMark x1="48837" y1="5660" x2="43411" y2="17358"/>
                        <a14:foregroundMark x1="54651" y1="4906" x2="58140" y2="10566"/>
                        <a14:foregroundMark x1="52326" y1="3774" x2="60078" y2="10566"/>
                        <a14:foregroundMark x1="60078" y1="10566" x2="60853" y2="12075"/>
                        <a14:foregroundMark x1="53488" y1="2264" x2="54264" y2="2264"/>
                        <a14:foregroundMark x1="55814" y1="4151" x2="60078" y2="9811"/>
                        <a14:foregroundMark x1="56589" y1="4906" x2="62016" y2="10943"/>
                        <a14:foregroundMark x1="54264" y1="377" x2="64341" y2="11321"/>
                        <a14:foregroundMark x1="47674" y1="89434" x2="53101" y2="94717"/>
                        <a14:foregroundMark x1="22868" y1="82264" x2="31395" y2="87925"/>
                        <a14:foregroundMark x1="31395" y1="87925" x2="41860" y2="89811"/>
                        <a14:foregroundMark x1="41860" y1="89811" x2="42636" y2="90189"/>
                        <a14:foregroundMark x1="63953" y1="83774" x2="59690" y2="86038"/>
                        <a14:foregroundMark x1="65891" y1="82642" x2="77132" y2="81887"/>
                        <a14:foregroundMark x1="77132" y1="81887" x2="79457" y2="83774"/>
                        <a14:foregroundMark x1="76357" y1="85283" x2="86822" y2="83774"/>
                        <a14:foregroundMark x1="86822" y1="83774" x2="89535" y2="81887"/>
                        <a14:foregroundMark x1="25969" y1="68302" x2="25969" y2="78113"/>
                        <a14:foregroundMark x1="25969" y1="78113" x2="25581" y2="79245"/>
                        <a14:foregroundMark x1="20155" y1="41887" x2="25969" y2="50566"/>
                        <a14:foregroundMark x1="9690" y1="35094" x2="23256" y2="41887"/>
                        <a14:foregroundMark x1="5814" y1="28302" x2="5814" y2="33585"/>
                        <a14:foregroundMark x1="24806" y1="31321" x2="30620" y2="40377"/>
                        <a14:foregroundMark x1="30620" y1="40377" x2="30620" y2="46792"/>
                        <a14:foregroundMark x1="31395" y1="21509" x2="32558" y2="33208"/>
                        <a14:foregroundMark x1="34109" y1="24528" x2="36822" y2="34340"/>
                        <a14:foregroundMark x1="36822" y1="34340" x2="36822" y2="34717"/>
                        <a14:foregroundMark x1="34884" y1="33208" x2="35659" y2="43019"/>
                        <a14:foregroundMark x1="35659" y1="43019" x2="36047" y2="43396"/>
                        <a14:foregroundMark x1="33721" y1="37358" x2="35271" y2="58113"/>
                        <a14:foregroundMark x1="35271" y1="58113" x2="34109" y2="59245"/>
                        <a14:foregroundMark x1="58527" y1="68302" x2="63953" y2="80000"/>
                        <a14:foregroundMark x1="34884" y1="26038" x2="34884" y2="21887"/>
                        <a14:foregroundMark x1="34109" y1="21509" x2="33721" y2="20377"/>
                        <a14:foregroundMark x1="42248" y1="18491" x2="38760" y2="18113"/>
                        <a14:foregroundMark x1="39535" y1="18113" x2="30620" y2="19623"/>
                        <a14:foregroundMark x1="25581" y1="18868" x2="25581" y2="25660"/>
                        <a14:foregroundMark x1="47674" y1="2264" x2="42636" y2="12075"/>
                        <a14:foregroundMark x1="42636" y1="12075" x2="32558" y2="20377"/>
                        <a14:foregroundMark x1="10078" y1="35094" x2="23256" y2="50943"/>
                        <a14:foregroundMark x1="23256" y1="50943" x2="24419" y2="82642"/>
                        <a14:foregroundMark x1="24419" y1="82642" x2="24031" y2="82264"/>
                        <a14:foregroundMark x1="23643" y1="78868" x2="28682" y2="87547"/>
                        <a14:foregroundMark x1="28682" y1="87547" x2="37984" y2="91698"/>
                        <a14:foregroundMark x1="37984" y1="91698" x2="41860" y2="89811"/>
                        <a14:foregroundMark x1="21705" y1="80377" x2="28682" y2="86415"/>
                        <a14:foregroundMark x1="21705" y1="83396" x2="29457" y2="86792"/>
                        <a14:foregroundMark x1="24806" y1="15094" x2="25969" y2="22642"/>
                        <a14:foregroundMark x1="30233" y1="15472" x2="35659" y2="19245"/>
                        <a14:foregroundMark x1="89922" y1="38491" x2="78682" y2="51698"/>
                        <a14:foregroundMark x1="92636" y1="23396" x2="91473" y2="33585"/>
                        <a14:foregroundMark x1="93411" y1="73208" x2="91473" y2="78491"/>
                        <a14:foregroundMark x1="62403" y1="87547" x2="67054" y2="83396"/>
                        <a14:foregroundMark x1="58527" y1="92453" x2="53101" y2="94717"/>
                        <a14:foregroundMark x1="60853" y1="89811" x2="59302" y2="91698"/>
                        <a14:foregroundMark x1="61628" y1="87547" x2="60078" y2="92453"/>
                        <a14:foregroundMark x1="59302" y1="92830" x2="51163" y2="94340"/>
                        <a14:foregroundMark x1="51163" y1="94717" x2="41085" y2="92453"/>
                        <a14:foregroundMark x1="41085" y1="92453" x2="37597" y2="92830"/>
                        <a14:foregroundMark x1="63178" y1="8302" x2="81783" y2="19245"/>
                        <a14:foregroundMark x1="81783" y1="19245" x2="91860" y2="21509"/>
                        <a14:foregroundMark x1="70930" y1="9057" x2="70930" y2="12453"/>
                        <a14:foregroundMark x1="64729" y1="8679" x2="67442" y2="11321"/>
                        <a14:foregroundMark x1="66279" y1="7925" x2="65116" y2="10189"/>
                        <a14:foregroundMark x1="78682" y1="16981" x2="87597" y2="21887"/>
                        <a14:foregroundMark x1="87597" y1="21887" x2="92636" y2="20755"/>
                        <a14:foregroundMark x1="79070" y1="15849" x2="82558" y2="17736"/>
                        <a14:foregroundMark x1="80620" y1="15849" x2="87597" y2="19623"/>
                        <a14:foregroundMark x1="83333" y1="45660" x2="81395" y2="53585"/>
                        <a14:foregroundMark x1="11628" y1="28302" x2="22093" y2="30189"/>
                        <a14:foregroundMark x1="22093" y1="30189" x2="29070" y2="33585"/>
                        <a14:foregroundMark x1="8140" y1="23774" x2="13953" y2="25283"/>
                        <a14:foregroundMark x1="12403" y1="24151" x2="21705" y2="27547"/>
                        <a14:foregroundMark x1="21705" y1="27547" x2="21705" y2="27547"/>
                        <a14:foregroundMark x1="5039" y1="26038" x2="4651" y2="28679"/>
                        <a14:foregroundMark x1="5426" y1="25660" x2="6589" y2="24906"/>
                        <a14:foregroundMark x1="5814" y1="24528" x2="10853" y2="24151"/>
                        <a14:foregroundMark x1="6202" y1="24528" x2="16667" y2="24528"/>
                        <a14:foregroundMark x1="16667" y1="24528" x2="27132" y2="27170"/>
                        <a14:foregroundMark x1="8527" y1="24151" x2="18605" y2="23396"/>
                        <a14:foregroundMark x1="18605" y1="23396" x2="19380" y2="25283"/>
                        <a14:foregroundMark x1="9690" y1="23774" x2="17442" y2="22642"/>
                        <a14:foregroundMark x1="10465" y1="24151" x2="16279" y2="24151"/>
                        <a14:foregroundMark x1="84496" y1="47925" x2="88760" y2="56226"/>
                        <a14:foregroundMark x1="86434" y1="48302" x2="87209" y2="52830"/>
                        <a14:foregroundMark x1="88372" y1="58113" x2="90698" y2="73208"/>
                        <a14:foregroundMark x1="90698" y1="72453" x2="91473" y2="77358"/>
                        <a14:foregroundMark x1="81783" y1="52453" x2="81395" y2="532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86053" y="1798888"/>
            <a:ext cx="1731947" cy="177893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395330" y="2205101"/>
            <a:ext cx="836394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내용을 교과서에 직접 써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219814-6008-4473-8900-83974F9537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241" y="4107377"/>
            <a:ext cx="3918589" cy="260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3" grpId="0"/>
      <p:bldP spid="24" grpId="0" animBg="1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681214"/>
              </p:ext>
            </p:extLst>
          </p:nvPr>
        </p:nvGraphicFramePr>
        <p:xfrm>
          <a:off x="-1" y="679023"/>
          <a:ext cx="12192000" cy="38301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</a:tblGrid>
              <a:tr h="191508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기상학자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생물종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밀림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191508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초원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야생 동물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대이동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1186422"/>
                  </a:ext>
                </a:extLst>
              </a:tr>
            </a:tbl>
          </a:graphicData>
        </a:graphic>
      </p:graphicFrame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28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B67EBD-2FEF-44CC-AEB0-392E4FBE22E9}"/>
              </a:ext>
            </a:extLst>
          </p:cNvPr>
          <p:cNvSpPr/>
          <p:nvPr/>
        </p:nvSpPr>
        <p:spPr>
          <a:xfrm>
            <a:off x="304801" y="4661452"/>
            <a:ext cx="11582400" cy="134178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000" dirty="0"/>
              <a:t>  여기 있는 어휘들은 모두 한자어들이에요</a:t>
            </a:r>
            <a:r>
              <a:rPr lang="en-US" altLang="ko-KR" sz="3000" dirty="0"/>
              <a:t>. </a:t>
            </a:r>
          </a:p>
          <a:p>
            <a:r>
              <a:rPr lang="en-US" altLang="ko-KR" sz="3000" dirty="0"/>
              <a:t>  </a:t>
            </a:r>
            <a:r>
              <a:rPr lang="ko-KR" altLang="en-US" sz="3000" dirty="0"/>
              <a:t>음절마다 뜻을 생각하면서 읽으면 이해도 잘되고 암기도 잘돼요</a:t>
            </a:r>
            <a:r>
              <a:rPr lang="en-US" altLang="ko-KR" sz="3000" dirty="0"/>
              <a:t>.</a:t>
            </a:r>
            <a:r>
              <a:rPr lang="ko-KR" altLang="en-US" sz="3000" dirty="0"/>
              <a:t>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5193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648443"/>
              </p:ext>
            </p:extLst>
          </p:nvPr>
        </p:nvGraphicFramePr>
        <p:xfrm>
          <a:off x="-1" y="679023"/>
          <a:ext cx="12192000" cy="19150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</a:tblGrid>
              <a:tr h="1915089">
                <a:tc>
                  <a:txBody>
                    <a:bodyPr/>
                    <a:lstStyle/>
                    <a:p>
                      <a:pPr algn="ctr"/>
                      <a:endParaRPr lang="en-US" altLang="ko-KR" sz="4000" dirty="0"/>
                    </a:p>
                    <a:p>
                      <a:pPr algn="ctr"/>
                      <a:r>
                        <a:rPr lang="ko-KR" altLang="en-US" sz="4000" dirty="0"/>
                        <a:t>열대 우림 기후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4000" dirty="0"/>
                    </a:p>
                    <a:p>
                      <a:pPr algn="ctr"/>
                      <a:r>
                        <a:rPr lang="ko-KR" altLang="en-US" sz="4000" dirty="0"/>
                        <a:t>열대 몬순 기후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4000" dirty="0"/>
                    </a:p>
                    <a:p>
                      <a:pPr algn="ctr"/>
                      <a:r>
                        <a:rPr lang="ko-KR" altLang="en-US" sz="4000" dirty="0"/>
                        <a:t>열대 사바나 기후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</a:tbl>
          </a:graphicData>
        </a:graphic>
      </p:graphicFrame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29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3C0D03F-668E-4105-8151-0E999F8DDDC7}"/>
              </a:ext>
            </a:extLst>
          </p:cNvPr>
          <p:cNvSpPr/>
          <p:nvPr/>
        </p:nvSpPr>
        <p:spPr>
          <a:xfrm>
            <a:off x="238539" y="2912164"/>
            <a:ext cx="11748052" cy="301155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F41A7E-C2B4-4E0B-936B-2BA530E9181D}"/>
              </a:ext>
            </a:extLst>
          </p:cNvPr>
          <p:cNvSpPr txBox="1"/>
          <p:nvPr/>
        </p:nvSpPr>
        <p:spPr>
          <a:xfrm>
            <a:off x="556591" y="3052320"/>
            <a:ext cx="71826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/>
              <a:t>열 </a:t>
            </a:r>
            <a:r>
              <a:rPr lang="ko-KR" altLang="en-US" sz="7200" dirty="0"/>
              <a:t>熱</a:t>
            </a:r>
            <a:r>
              <a:rPr lang="en-US" altLang="ko-KR" sz="2800" dirty="0"/>
              <a:t>(</a:t>
            </a:r>
            <a:r>
              <a:rPr lang="ko-KR" altLang="en-US" sz="2800" dirty="0"/>
              <a:t>더울 열</a:t>
            </a:r>
            <a:r>
              <a:rPr lang="en-US" altLang="ko-KR" sz="2800" dirty="0"/>
              <a:t>)</a:t>
            </a:r>
            <a:r>
              <a:rPr lang="ko-KR" altLang="en-US" sz="2800" dirty="0"/>
              <a:t>  </a:t>
            </a:r>
            <a:r>
              <a:rPr lang="ko-KR" altLang="en-US" sz="4400" dirty="0"/>
              <a:t>대 </a:t>
            </a:r>
            <a:r>
              <a:rPr lang="ko-KR" altLang="en-US" sz="7200" dirty="0"/>
              <a:t>帶</a:t>
            </a:r>
            <a:r>
              <a:rPr lang="en-US" altLang="ko-KR" sz="2800" dirty="0"/>
              <a:t>(</a:t>
            </a:r>
            <a:r>
              <a:rPr lang="ko-KR" altLang="en-US" sz="2800" dirty="0"/>
              <a:t>띠 대</a:t>
            </a:r>
            <a:r>
              <a:rPr lang="en-US" altLang="ko-KR" sz="2800" dirty="0"/>
              <a:t>)</a:t>
            </a:r>
            <a:r>
              <a:rPr lang="ko-KR" altLang="en-US" sz="2800" dirty="0"/>
              <a:t>  </a:t>
            </a:r>
            <a:endParaRPr lang="en-US" altLang="ko-KR" sz="2800" dirty="0"/>
          </a:p>
          <a:p>
            <a:r>
              <a:rPr lang="ko-KR" altLang="en-US" sz="4400" dirty="0"/>
              <a:t>우 </a:t>
            </a:r>
            <a:r>
              <a:rPr lang="ko-KR" altLang="en-US" sz="7200" dirty="0"/>
              <a:t>雨</a:t>
            </a:r>
            <a:r>
              <a:rPr lang="en-US" altLang="ko-KR" sz="2800" dirty="0"/>
              <a:t>(</a:t>
            </a:r>
            <a:r>
              <a:rPr lang="ko-KR" altLang="en-US" sz="2800" dirty="0"/>
              <a:t>비 우</a:t>
            </a:r>
            <a:r>
              <a:rPr lang="en-US" altLang="ko-KR" sz="2800" dirty="0"/>
              <a:t>)</a:t>
            </a:r>
            <a:r>
              <a:rPr lang="ko-KR" altLang="en-US" sz="2800" dirty="0"/>
              <a:t>     </a:t>
            </a:r>
            <a:r>
              <a:rPr lang="ko-KR" altLang="en-US" sz="4400" dirty="0"/>
              <a:t>림 </a:t>
            </a:r>
            <a:r>
              <a:rPr lang="ko-KR" altLang="en-US" sz="7200" dirty="0"/>
              <a:t>林</a:t>
            </a:r>
            <a:r>
              <a:rPr lang="en-US" altLang="ko-KR" sz="2800" dirty="0"/>
              <a:t>(</a:t>
            </a:r>
            <a:r>
              <a:rPr lang="ko-KR" altLang="en-US" sz="2800" dirty="0"/>
              <a:t>수풀 림</a:t>
            </a:r>
            <a:r>
              <a:rPr lang="en-US" altLang="ko-KR" sz="2800" dirty="0"/>
              <a:t>/</a:t>
            </a:r>
            <a:r>
              <a:rPr lang="ko-KR" altLang="en-US" sz="2800" dirty="0"/>
              <a:t>임</a:t>
            </a:r>
            <a:r>
              <a:rPr lang="en-US" altLang="ko-KR" sz="2800" dirty="0"/>
              <a:t>)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41B152-6813-4A5B-B5BC-75CEFC849F73}"/>
              </a:ext>
            </a:extLst>
          </p:cNvPr>
          <p:cNvSpPr txBox="1"/>
          <p:nvPr/>
        </p:nvSpPr>
        <p:spPr>
          <a:xfrm>
            <a:off x="7921488" y="3308577"/>
            <a:ext cx="38828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몬순 </a:t>
            </a:r>
            <a:r>
              <a:rPr lang="en-US" sz="4000" dirty="0"/>
              <a:t>Monsoon</a:t>
            </a:r>
          </a:p>
          <a:p>
            <a:endParaRPr lang="en-US" sz="3600" dirty="0"/>
          </a:p>
          <a:p>
            <a:r>
              <a:rPr lang="ko-KR" altLang="en-US" sz="4000" dirty="0"/>
              <a:t>사바나 </a:t>
            </a:r>
            <a:r>
              <a:rPr lang="en-US" altLang="ko-KR" sz="4000" dirty="0"/>
              <a:t>Savanna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5987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A1A993-D825-4C85-A32C-84352B8EB93F}"/>
              </a:ext>
            </a:extLst>
          </p:cNvPr>
          <p:cNvSpPr txBox="1"/>
          <p:nvPr/>
        </p:nvSpPr>
        <p:spPr>
          <a:xfrm>
            <a:off x="588577" y="3780815"/>
            <a:ext cx="1103586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왼쪽부터 어느 기후인지 얘기해 볼까요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28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216368" y="3049450"/>
            <a:ext cx="11975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1. </a:t>
            </a: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사진을 보면서 기후 특징 이야기하기</a:t>
            </a:r>
            <a:endParaRPr lang="en-US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23EDC6-7394-4BE0-927F-409FA20539CA}"/>
              </a:ext>
            </a:extLst>
          </p:cNvPr>
          <p:cNvSpPr txBox="1"/>
          <p:nvPr/>
        </p:nvSpPr>
        <p:spPr>
          <a:xfrm>
            <a:off x="588577" y="4494188"/>
            <a:ext cx="1103586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각각 어떤 특징들이 있을까요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440F1E-0E47-46F8-894B-BBAE34AFE057}"/>
              </a:ext>
            </a:extLst>
          </p:cNvPr>
          <p:cNvSpPr txBox="1"/>
          <p:nvPr/>
        </p:nvSpPr>
        <p:spPr>
          <a:xfrm>
            <a:off x="588577" y="5207561"/>
            <a:ext cx="1160342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열대우림 기후에 대해 좀더 알아 볼까요</a:t>
            </a:r>
            <a:r>
              <a:rPr lang="en-US" altLang="ko-KR" sz="30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?</a:t>
            </a:r>
            <a:endParaRPr lang="en-US" sz="3000" b="1" dirty="0">
              <a:solidFill>
                <a:schemeClr val="accent5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6BF313-F368-476F-8C93-5F771E81A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732" y="796861"/>
            <a:ext cx="3360375" cy="2093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F231C5-5CD2-4E99-9EF9-70F35BD677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401" y="808395"/>
            <a:ext cx="3337200" cy="20702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6B959-8B8F-4795-A8D5-65B9DBA376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7240" y="795309"/>
            <a:ext cx="3337200" cy="208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00FA16-28EF-4CA4-AC61-2A859F493E6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822450-72C1-4EEC-98D0-CDF1C088A0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01B1460C-427D-49C1-B4CC-1AC852093A20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28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2C4A2D9-5728-4ADC-9506-10A29CA27E53}"/>
              </a:ext>
            </a:extLst>
          </p:cNvPr>
          <p:cNvSpPr txBox="1"/>
          <p:nvPr/>
        </p:nvSpPr>
        <p:spPr>
          <a:xfrm>
            <a:off x="326388" y="4534591"/>
            <a:ext cx="9354326" cy="65791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열대 기후의 정의가 무엇인가요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누가 정의했어요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B90BDA-B634-471D-8C9C-131ED52B00EC}"/>
              </a:ext>
            </a:extLst>
          </p:cNvPr>
          <p:cNvSpPr txBox="1"/>
          <p:nvPr/>
        </p:nvSpPr>
        <p:spPr>
          <a:xfrm>
            <a:off x="5466080" y="20415"/>
            <a:ext cx="3474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/>
              <a:t>열대 기후</a:t>
            </a:r>
            <a:endParaRPr lang="en-US" sz="36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760051-926B-4391-AC09-64582C0DC7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880" t="13392" r="10815" b="53689"/>
          <a:stretch/>
        </p:blipFill>
        <p:spPr>
          <a:xfrm>
            <a:off x="119270" y="817141"/>
            <a:ext cx="11970581" cy="3496442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E11277E-367F-4A71-8109-33BB8BE080F2}"/>
              </a:ext>
            </a:extLst>
          </p:cNvPr>
          <p:cNvCxnSpPr>
            <a:cxnSpLocks/>
          </p:cNvCxnSpPr>
          <p:nvPr/>
        </p:nvCxnSpPr>
        <p:spPr>
          <a:xfrm>
            <a:off x="7504310" y="3116393"/>
            <a:ext cx="26037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0013A56-549D-4E0E-95D2-3AC5A20457C7}"/>
              </a:ext>
            </a:extLst>
          </p:cNvPr>
          <p:cNvCxnSpPr>
            <a:cxnSpLocks/>
          </p:cNvCxnSpPr>
          <p:nvPr/>
        </p:nvCxnSpPr>
        <p:spPr>
          <a:xfrm>
            <a:off x="2687144" y="3666358"/>
            <a:ext cx="13779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47AD38C-F3FB-4C77-BE95-206E2271344F}"/>
              </a:ext>
            </a:extLst>
          </p:cNvPr>
          <p:cNvCxnSpPr>
            <a:cxnSpLocks/>
          </p:cNvCxnSpPr>
          <p:nvPr/>
        </p:nvCxnSpPr>
        <p:spPr>
          <a:xfrm>
            <a:off x="6771112" y="3666358"/>
            <a:ext cx="15578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768DFB3-5F1A-4BCF-A00F-E9B03D259B44}"/>
              </a:ext>
            </a:extLst>
          </p:cNvPr>
          <p:cNvSpPr txBox="1"/>
          <p:nvPr/>
        </p:nvSpPr>
        <p:spPr>
          <a:xfrm>
            <a:off x="326388" y="5295661"/>
            <a:ext cx="9354326" cy="65791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열대 우림 기후의 특징들을 말해 보세요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b="1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097645B-AFE6-4D23-9238-AAE4D1050451}"/>
              </a:ext>
            </a:extLst>
          </p:cNvPr>
          <p:cNvCxnSpPr>
            <a:cxnSpLocks/>
          </p:cNvCxnSpPr>
          <p:nvPr/>
        </p:nvCxnSpPr>
        <p:spPr>
          <a:xfrm>
            <a:off x="2767385" y="3116393"/>
            <a:ext cx="14031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50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00FA16-28EF-4CA4-AC61-2A859F493E6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822450-72C1-4EEC-98D0-CDF1C088A0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01B1460C-427D-49C1-B4CC-1AC852093A20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28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2C4A2D9-5728-4ADC-9506-10A29CA27E53}"/>
              </a:ext>
            </a:extLst>
          </p:cNvPr>
          <p:cNvSpPr txBox="1"/>
          <p:nvPr/>
        </p:nvSpPr>
        <p:spPr>
          <a:xfrm>
            <a:off x="400129" y="4449089"/>
            <a:ext cx="1133992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열대 사바나 기후의 특징은 뭐예요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B2481D-328E-4478-A12E-E7F3A906D2F0}"/>
              </a:ext>
            </a:extLst>
          </p:cNvPr>
          <p:cNvSpPr txBox="1"/>
          <p:nvPr/>
        </p:nvSpPr>
        <p:spPr>
          <a:xfrm>
            <a:off x="5466080" y="20415"/>
            <a:ext cx="3474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/>
              <a:t>열대 기후</a:t>
            </a:r>
            <a:endParaRPr lang="en-US" sz="3600" b="1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B87D451-0B5A-412A-B936-767FBF7BF31D}"/>
              </a:ext>
            </a:extLst>
          </p:cNvPr>
          <p:cNvSpPr/>
          <p:nvPr/>
        </p:nvSpPr>
        <p:spPr>
          <a:xfrm>
            <a:off x="8826948" y="5389120"/>
            <a:ext cx="2913107" cy="112314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연습 문제 </a:t>
            </a:r>
            <a:r>
              <a:rPr lang="en-US" altLang="ko-KR" sz="2800" dirty="0"/>
              <a:t>2</a:t>
            </a:r>
            <a:endParaRPr lang="en-US" sz="2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31B60FA-EF1E-411B-BD1A-7A99C9522E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880" t="44627" r="10815" b="23425"/>
          <a:stretch/>
        </p:blipFill>
        <p:spPr>
          <a:xfrm>
            <a:off x="100769" y="857011"/>
            <a:ext cx="11970581" cy="3393274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222BAFE-7500-4C10-B5D3-662670B5B067}"/>
              </a:ext>
            </a:extLst>
          </p:cNvPr>
          <p:cNvCxnSpPr>
            <a:cxnSpLocks/>
          </p:cNvCxnSpPr>
          <p:nvPr/>
        </p:nvCxnSpPr>
        <p:spPr>
          <a:xfrm>
            <a:off x="400129" y="2553176"/>
            <a:ext cx="82667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A616B7B-2292-4258-951A-DD13B4FD1CFB}"/>
              </a:ext>
            </a:extLst>
          </p:cNvPr>
          <p:cNvCxnSpPr>
            <a:cxnSpLocks/>
          </p:cNvCxnSpPr>
          <p:nvPr/>
        </p:nvCxnSpPr>
        <p:spPr>
          <a:xfrm>
            <a:off x="8279296" y="3649795"/>
            <a:ext cx="34607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B1F172A-AE45-47C7-9F27-E6F40DC54B0D}"/>
              </a:ext>
            </a:extLst>
          </p:cNvPr>
          <p:cNvSpPr txBox="1"/>
          <p:nvPr/>
        </p:nvSpPr>
        <p:spPr>
          <a:xfrm>
            <a:off x="400128" y="5099033"/>
            <a:ext cx="923797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동물들이 대이동을 하는 때는 언제인가요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</a:t>
            </a:r>
            <a:endParaRPr lang="en-US" sz="30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FC08186-837A-4B8F-B7A2-D03E68915238}"/>
              </a:ext>
            </a:extLst>
          </p:cNvPr>
          <p:cNvSpPr/>
          <p:nvPr/>
        </p:nvSpPr>
        <p:spPr>
          <a:xfrm>
            <a:off x="5543082" y="2608471"/>
            <a:ext cx="665213" cy="4812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8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 animBg="1"/>
      <p:bldP spid="22" grpId="0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29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88E1-A1D7-41D3-A3BB-152A63E354C1}"/>
              </a:ext>
            </a:extLst>
          </p:cNvPr>
          <p:cNvSpPr txBox="1"/>
          <p:nvPr/>
        </p:nvSpPr>
        <p:spPr>
          <a:xfrm>
            <a:off x="410026" y="1124765"/>
            <a:ext cx="945953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우리가 살고 있는 곳은 어떤 기후 특징들이 있는지 친구들과 얘기해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198035" y="5260054"/>
            <a:ext cx="3850642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우리가 살고 있는 지역의 기후에 대한 글 쓰기</a:t>
            </a:r>
            <a:endParaRPr lang="en-US" sz="2800" dirty="0"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0678" y="783538"/>
            <a:ext cx="1323688" cy="142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C23F1F-ACFC-42BC-9A44-E689B05C38E3}"/>
              </a:ext>
            </a:extLst>
          </p:cNvPr>
          <p:cNvSpPr txBox="1"/>
          <p:nvPr/>
        </p:nvSpPr>
        <p:spPr>
          <a:xfrm>
            <a:off x="410025" y="2232995"/>
            <a:ext cx="1137194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세계 지도에서 우리와 비슷한 기후 지역들을 찾아보고 농업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산업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집이나 음식 등에서 비슷한 점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 다른 점들을 조사해 보세요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7B8008-00B1-44CD-BB21-83FD36B2B927}"/>
              </a:ext>
            </a:extLst>
          </p:cNvPr>
          <p:cNvSpPr txBox="1"/>
          <p:nvPr/>
        </p:nvSpPr>
        <p:spPr>
          <a:xfrm>
            <a:off x="417316" y="4408731"/>
            <a:ext cx="8527902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메모를 바탕으로 우리가 사는 곳의 기후 특징을 설명하는 글을 완성해서 발표합니다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교과서에 직접 써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204A09-035D-4F8D-AF54-3EBFBCF6F44E}"/>
              </a:ext>
            </a:extLst>
          </p:cNvPr>
          <p:cNvSpPr/>
          <p:nvPr/>
        </p:nvSpPr>
        <p:spPr>
          <a:xfrm>
            <a:off x="298174" y="3444763"/>
            <a:ext cx="11606192" cy="890279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800" b="1" dirty="0"/>
              <a:t>  도움이 되는 표현</a:t>
            </a:r>
            <a:r>
              <a:rPr lang="en-US" altLang="ko-KR" sz="2800" dirty="0"/>
              <a:t>: </a:t>
            </a:r>
            <a:r>
              <a:rPr lang="en-US" sz="2800" dirty="0"/>
              <a:t>~</a:t>
            </a:r>
            <a:r>
              <a:rPr lang="ko-KR" altLang="en-US" sz="2800" dirty="0"/>
              <a:t>을</a:t>
            </a:r>
            <a:r>
              <a:rPr lang="en-US" altLang="ko-KR" sz="2800" dirty="0"/>
              <a:t>/</a:t>
            </a:r>
            <a:r>
              <a:rPr lang="ko-KR" altLang="en-US" sz="2800" dirty="0"/>
              <a:t>를 재배하다</a:t>
            </a:r>
            <a:r>
              <a:rPr lang="en-US" altLang="ko-KR" sz="2800" dirty="0"/>
              <a:t>, ~</a:t>
            </a:r>
            <a:r>
              <a:rPr lang="ko-KR" altLang="en-US" sz="2800" dirty="0"/>
              <a:t>이</a:t>
            </a:r>
            <a:r>
              <a:rPr lang="en-US" altLang="ko-KR" sz="2800" dirty="0"/>
              <a:t>/</a:t>
            </a:r>
            <a:r>
              <a:rPr lang="ko-KR" altLang="en-US" sz="2800" dirty="0"/>
              <a:t>가 발달하다</a:t>
            </a:r>
            <a:r>
              <a:rPr lang="en-US" altLang="ko-KR" sz="2800" dirty="0"/>
              <a:t>, </a:t>
            </a:r>
            <a:r>
              <a:rPr lang="ko-KR" altLang="en-US" sz="2800" dirty="0"/>
              <a:t>주요 산업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7" grpId="0" animBg="1"/>
      <p:bldP spid="11" grpId="0"/>
      <p:bldP spid="14" grpId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D74C58-FE96-4C4D-99F6-34146DEA4E50}"/>
              </a:ext>
            </a:extLst>
          </p:cNvPr>
          <p:cNvSpPr txBox="1"/>
          <p:nvPr/>
        </p:nvSpPr>
        <p:spPr>
          <a:xfrm>
            <a:off x="0" y="1351551"/>
            <a:ext cx="12192000" cy="1078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      구름이나 바람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, </a:t>
            </a:r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동식물의 행동 등 자연을 통해 다가올 날씨 변화를</a:t>
            </a:r>
            <a:endParaRPr lang="en-US" altLang="ko-KR" sz="28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      예측해 온 인류의 지혜는 재미있고 신기하답니다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. </a:t>
            </a:r>
            <a:endParaRPr lang="en-US" sz="28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0"/>
            <a:ext cx="2922309" cy="12415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BA6CBD-EF5A-48A0-BE58-D62F65928162}"/>
              </a:ext>
            </a:extLst>
          </p:cNvPr>
          <p:cNvSpPr txBox="1"/>
          <p:nvPr/>
        </p:nvSpPr>
        <p:spPr>
          <a:xfrm>
            <a:off x="2454965" y="431366"/>
            <a:ext cx="96475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날씨를 예측하는 옛사람들의 지혜</a:t>
            </a:r>
            <a:endParaRPr lang="en-US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31B684-04CB-4DD5-8055-8278500AB6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101" y="2580604"/>
            <a:ext cx="4783882" cy="3492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8A0016-2628-4226-B7F9-4CDB62FFE5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896" y="2580604"/>
            <a:ext cx="4755006" cy="3492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271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0"/>
            <a:ext cx="2922309" cy="12415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BA6CBD-EF5A-48A0-BE58-D62F65928162}"/>
              </a:ext>
            </a:extLst>
          </p:cNvPr>
          <p:cNvSpPr txBox="1"/>
          <p:nvPr/>
        </p:nvSpPr>
        <p:spPr>
          <a:xfrm>
            <a:off x="2454965" y="431366"/>
            <a:ext cx="96475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>
                <a:solidFill>
                  <a:srgbClr val="2A9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날씨를 예측하는 옛사람들의 지혜</a:t>
            </a:r>
            <a:endParaRPr lang="en-US" sz="4400" b="1" dirty="0">
              <a:solidFill>
                <a:srgbClr val="2A9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A6A6489-EE82-4FB6-B45A-422C6D73B0AE}"/>
              </a:ext>
            </a:extLst>
          </p:cNvPr>
          <p:cNvSpPr/>
          <p:nvPr/>
        </p:nvSpPr>
        <p:spPr>
          <a:xfrm>
            <a:off x="226943" y="1400905"/>
            <a:ext cx="11738113" cy="45819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C86D74-070E-490D-B322-1611C7F98224}"/>
              </a:ext>
            </a:extLst>
          </p:cNvPr>
          <p:cNvSpPr txBox="1"/>
          <p:nvPr/>
        </p:nvSpPr>
        <p:spPr>
          <a:xfrm>
            <a:off x="636103" y="1533747"/>
            <a:ext cx="5459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2400" dirty="0"/>
              <a:t>불타는 듯한 석양은 맑은 날씨를 예고한다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E9452B-2B92-4390-A5E4-4E74741E0741}"/>
              </a:ext>
            </a:extLst>
          </p:cNvPr>
          <p:cNvSpPr txBox="1"/>
          <p:nvPr/>
        </p:nvSpPr>
        <p:spPr>
          <a:xfrm>
            <a:off x="636103" y="2405325"/>
            <a:ext cx="5459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2400" dirty="0"/>
              <a:t>아침 안개는 더울 징조이다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7D68D9-6D2F-4539-AA3F-A5060ACBFFB7}"/>
              </a:ext>
            </a:extLst>
          </p:cNvPr>
          <p:cNvSpPr txBox="1"/>
          <p:nvPr/>
        </p:nvSpPr>
        <p:spPr>
          <a:xfrm>
            <a:off x="636103" y="2907571"/>
            <a:ext cx="5459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2400" dirty="0"/>
              <a:t>솔개가 높이 날면 큰 바람이 분다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54D2E3-8B88-448C-9323-52CB2115D4E7}"/>
              </a:ext>
            </a:extLst>
          </p:cNvPr>
          <p:cNvSpPr txBox="1"/>
          <p:nvPr/>
        </p:nvSpPr>
        <p:spPr>
          <a:xfrm>
            <a:off x="636103" y="3409817"/>
            <a:ext cx="5459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2400" dirty="0"/>
              <a:t>잠자리가 낮게 날면 비가 온다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456FC1-E5A0-49C6-A87E-343BF006A9AC}"/>
              </a:ext>
            </a:extLst>
          </p:cNvPr>
          <p:cNvSpPr txBox="1"/>
          <p:nvPr/>
        </p:nvSpPr>
        <p:spPr>
          <a:xfrm>
            <a:off x="636103" y="3912063"/>
            <a:ext cx="5459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2400" dirty="0"/>
              <a:t>물고기가 물 위로 뛰어오르면 비가 온다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3015B5-54C2-4C79-9995-18CA18BABC56}"/>
              </a:ext>
            </a:extLst>
          </p:cNvPr>
          <p:cNvSpPr txBox="1"/>
          <p:nvPr/>
        </p:nvSpPr>
        <p:spPr>
          <a:xfrm>
            <a:off x="636103" y="4783642"/>
            <a:ext cx="5459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2400" dirty="0"/>
              <a:t>개미가 떼 지어 이사를 하면 비가 온다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46F75D-E0AC-4133-ADBE-6A90CB79299E}"/>
              </a:ext>
            </a:extLst>
          </p:cNvPr>
          <p:cNvSpPr txBox="1"/>
          <p:nvPr/>
        </p:nvSpPr>
        <p:spPr>
          <a:xfrm>
            <a:off x="6096001" y="1533747"/>
            <a:ext cx="5459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2400" dirty="0"/>
              <a:t>해무리나 달무리가 나타나면 비가 온다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6A4EE6-27EF-4AFF-98FB-D5462ED3DCF8}"/>
              </a:ext>
            </a:extLst>
          </p:cNvPr>
          <p:cNvSpPr txBox="1"/>
          <p:nvPr/>
        </p:nvSpPr>
        <p:spPr>
          <a:xfrm>
            <a:off x="6096001" y="2424865"/>
            <a:ext cx="5459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2400" dirty="0"/>
              <a:t>가루눈이 내리면 추워진다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6C0C77-5117-4DE0-9233-4E94A78ACDD6}"/>
              </a:ext>
            </a:extLst>
          </p:cNvPr>
          <p:cNvSpPr txBox="1"/>
          <p:nvPr/>
        </p:nvSpPr>
        <p:spPr>
          <a:xfrm>
            <a:off x="6096001" y="2946651"/>
            <a:ext cx="5459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2400" dirty="0"/>
              <a:t>제비가 땅을 스치며 날면 비가 온다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A2C4CE-9021-4CF4-A6E1-363525BB39FF}"/>
              </a:ext>
            </a:extLst>
          </p:cNvPr>
          <p:cNvSpPr txBox="1"/>
          <p:nvPr/>
        </p:nvSpPr>
        <p:spPr>
          <a:xfrm>
            <a:off x="6096001" y="3468437"/>
            <a:ext cx="5459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2400" b="1" dirty="0"/>
              <a:t>개구리가 울면 비가 온다</a:t>
            </a:r>
            <a:r>
              <a:rPr lang="en-US" altLang="ko-KR" sz="2400" b="1" dirty="0"/>
              <a:t>.</a:t>
            </a:r>
            <a:endParaRPr lang="en-US" sz="24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EF95F0-43E0-4225-A07D-65F68DDB2525}"/>
              </a:ext>
            </a:extLst>
          </p:cNvPr>
          <p:cNvSpPr txBox="1"/>
          <p:nvPr/>
        </p:nvSpPr>
        <p:spPr>
          <a:xfrm>
            <a:off x="6096001" y="3990223"/>
            <a:ext cx="5459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2400" b="1" dirty="0"/>
              <a:t>아침에 거미줄에 물방울이 맺혀 있으면 비가 온다</a:t>
            </a:r>
            <a:r>
              <a:rPr lang="en-US" altLang="ko-KR" sz="2400" b="1" dirty="0"/>
              <a:t>.</a:t>
            </a:r>
            <a:endParaRPr lang="en-US" sz="2400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63EE36A-D527-4F09-9169-11BB19407627}"/>
              </a:ext>
            </a:extLst>
          </p:cNvPr>
          <p:cNvSpPr/>
          <p:nvPr/>
        </p:nvSpPr>
        <p:spPr>
          <a:xfrm>
            <a:off x="7526121" y="4998786"/>
            <a:ext cx="4029776" cy="149826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함께 읽어 봐요</a:t>
            </a:r>
            <a:r>
              <a:rPr lang="en-US" altLang="ko-KR" sz="3200" b="1" dirty="0"/>
              <a:t>.</a:t>
            </a:r>
          </a:p>
          <a:p>
            <a:pPr algn="ctr"/>
            <a:r>
              <a:rPr lang="ko-KR" altLang="en-US" sz="2400" dirty="0"/>
              <a:t>교과서 </a:t>
            </a:r>
            <a:r>
              <a:rPr lang="en-US" altLang="ko-KR" sz="2400" dirty="0"/>
              <a:t>30</a:t>
            </a:r>
            <a:r>
              <a:rPr lang="ko-KR" altLang="en-US" sz="2400" dirty="0"/>
              <a:t>쪽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2509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2773877" y="311411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469088"/>
            <a:chOff x="10278152" y="217170"/>
            <a:chExt cx="1270380" cy="2469088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633507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©uihere.com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25600" y="1995430"/>
            <a:ext cx="8436414" cy="353603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700" dirty="0">
                <a:latin typeface="+mn-ea"/>
              </a:rPr>
              <a:t>워크북 </a:t>
            </a:r>
            <a:r>
              <a:rPr lang="en-US" altLang="ko-KR" sz="2700" dirty="0">
                <a:latin typeface="+mn-ea"/>
              </a:rPr>
              <a:t>13</a:t>
            </a:r>
            <a:r>
              <a:rPr lang="ko-KR" altLang="en-US" sz="2700" dirty="0">
                <a:latin typeface="+mn-ea"/>
              </a:rPr>
              <a:t>쪽을 보면 캐나다의 통나무집과 이집트의 전통 의상이 기후와 어떻게 관련이 있는지 보여 주는 사진과 발표 내용이 정리돼 있어요</a:t>
            </a:r>
            <a:r>
              <a:rPr lang="en-US" altLang="ko-KR" sz="2700" dirty="0">
                <a:latin typeface="+mn-ea"/>
              </a:rPr>
              <a:t>. </a:t>
            </a:r>
            <a:r>
              <a:rPr lang="ko-KR" altLang="en-US" sz="2700" dirty="0">
                <a:latin typeface="+mn-ea"/>
              </a:rPr>
              <a:t>여러분은 어느 나라에 가 보고 싶어요</a:t>
            </a:r>
            <a:r>
              <a:rPr lang="en-US" altLang="ko-KR" sz="2700" dirty="0">
                <a:latin typeface="+mn-ea"/>
              </a:rPr>
              <a:t>? </a:t>
            </a:r>
            <a:r>
              <a:rPr lang="ko-KR" altLang="en-US" sz="2700" dirty="0">
                <a:latin typeface="+mn-ea"/>
              </a:rPr>
              <a:t>관심 있는 나라를 하나 선택해서 그곳의 기후가 생활에 어떤 영향을 미쳤는지 조사해 보고 발표 자료로 만들어 보세요</a:t>
            </a:r>
            <a:r>
              <a:rPr lang="en-US" altLang="ko-KR" sz="2700" dirty="0">
                <a:latin typeface="+mn-ea"/>
              </a:rPr>
              <a:t>. </a:t>
            </a:r>
            <a:r>
              <a:rPr lang="ko-KR" altLang="en-US" sz="2700" dirty="0">
                <a:latin typeface="+mn-ea"/>
              </a:rPr>
              <a:t>내용을 잘 설명해 주는 사진도 함께 넣고요</a:t>
            </a:r>
            <a:r>
              <a:rPr lang="en-US" altLang="ko-KR" sz="2700" dirty="0">
                <a:latin typeface="+mn-ea"/>
              </a:rPr>
              <a:t>. (</a:t>
            </a:r>
            <a:r>
              <a:rPr lang="ko-KR" altLang="en-US" sz="2700" dirty="0">
                <a:latin typeface="+mn-ea"/>
              </a:rPr>
              <a:t>숙제</a:t>
            </a:r>
            <a:r>
              <a:rPr lang="en-US" altLang="ko-KR" sz="2700" dirty="0">
                <a:latin typeface="+mn-ea"/>
              </a:rPr>
              <a:t>!)</a:t>
            </a:r>
            <a:endParaRPr lang="en-US" sz="27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14218" y="20320"/>
            <a:ext cx="2887548" cy="1898327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연습문제도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454697" y="2433850"/>
            <a:ext cx="927181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다양한 기후를 나타내는 사진들이에요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454697" y="3189469"/>
            <a:ext cx="1093347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어느 기후에 속하는지 알아요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?</a:t>
            </a:r>
            <a:endParaRPr lang="en-US" sz="30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D4F7BA-14E3-43B9-B42A-7A50E578DF42}"/>
              </a:ext>
            </a:extLst>
          </p:cNvPr>
          <p:cNvSpPr txBox="1"/>
          <p:nvPr/>
        </p:nvSpPr>
        <p:spPr>
          <a:xfrm>
            <a:off x="454697" y="3945088"/>
            <a:ext cx="840389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이런 사진을 보면 어느 지역이 생각나요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E82B53-0EC0-4743-BB20-AA2A15B0E95C}"/>
              </a:ext>
            </a:extLst>
          </p:cNvPr>
          <p:cNvSpPr txBox="1"/>
          <p:nvPr/>
        </p:nvSpPr>
        <p:spPr>
          <a:xfrm>
            <a:off x="454697" y="4700707"/>
            <a:ext cx="1063909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우리가 살고 있는 곳은 어느 기후에 속할까요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240A98-BE87-444F-8C18-777B868056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51295" b="50754"/>
          <a:stretch/>
        </p:blipFill>
        <p:spPr>
          <a:xfrm>
            <a:off x="-15610" y="1"/>
            <a:ext cx="3007218" cy="2329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C8BD5C-DBA2-4C22-BD01-691D7A951A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447" r="-75" b="50754"/>
          <a:stretch/>
        </p:blipFill>
        <p:spPr>
          <a:xfrm>
            <a:off x="2894365" y="-17993"/>
            <a:ext cx="3150057" cy="23472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08DE0C9-DED0-4C92-8522-17EFF3265F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50451" r="51295" b="-2"/>
          <a:stretch/>
        </p:blipFill>
        <p:spPr>
          <a:xfrm>
            <a:off x="6034995" y="-17991"/>
            <a:ext cx="3011868" cy="2347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8539BD5-494A-447F-955A-EC182D16CB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677" t="51128" r="62" b="-93"/>
          <a:stretch/>
        </p:blipFill>
        <p:spPr>
          <a:xfrm>
            <a:off x="9046862" y="-17990"/>
            <a:ext cx="3145137" cy="234727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2D0E89E-B432-4F43-8E01-483ED0782803}"/>
              </a:ext>
            </a:extLst>
          </p:cNvPr>
          <p:cNvSpPr txBox="1"/>
          <p:nvPr/>
        </p:nvSpPr>
        <p:spPr>
          <a:xfrm>
            <a:off x="454697" y="5456327"/>
            <a:ext cx="1063909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여러분은 어느 곳에서 살고 싶어요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?</a:t>
            </a:r>
            <a:endParaRPr lang="en-US" sz="3000" b="1" dirty="0">
              <a:solidFill>
                <a:srgbClr val="7030A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BEE8E8-04BA-4AA9-9EF1-32DB095121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8744458" y="2543345"/>
            <a:ext cx="2484584" cy="352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8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 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343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https://elizawaters.com/2016/05/30/in-a-vase-on-monday-lilacs/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https://www.theartof.com/articles/the-art-of-bridging-the-generation-gap-in-the-workplace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https://www.cleanpng.com/png-rain-cloud-wet-season-clip-art-brian-cliparts-389646/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https://signal.sedaily.com/NewsView/1S38A70ZWS/GD02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078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2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과에서는 세계의 다양한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기후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에 대해 알아볼 거예요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기후의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특징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기후별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자연 환경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과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생활양식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에 대해 이야기할 거예요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28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481240" y="2002094"/>
            <a:ext cx="5350600" cy="3880833"/>
            <a:chOff x="603160" y="2296734"/>
            <a:chExt cx="506612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06612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세계의 기후를 구분하여 설명할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기후별 자연환경과 생활양식을 설명할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64599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5974080" y="2002093"/>
            <a:ext cx="5720080" cy="3880834"/>
            <a:chOff x="940749" y="2296733"/>
            <a:chExt cx="4924153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940749" y="3099087"/>
              <a:ext cx="4924153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세계의 기후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다양한 기후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ㄹ뿐더러</a:t>
              </a:r>
              <a:endParaRPr lang="en-US" altLang="ko-KR" sz="3200" dirty="0"/>
            </a:p>
            <a:p>
              <a:r>
                <a:rPr lang="en-US" altLang="ko-KR" sz="3200" dirty="0"/>
                <a:t>            2. –</a:t>
              </a:r>
              <a:r>
                <a:rPr lang="ko-KR" altLang="en-US" sz="3200" dirty="0"/>
                <a:t>은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는 </a:t>
              </a:r>
              <a:r>
                <a:rPr lang="en-US" altLang="ko-KR" sz="3200" dirty="0"/>
                <a:t>…</a:t>
              </a:r>
              <a:r>
                <a:rPr lang="ko-KR" altLang="en-US" sz="3200" dirty="0"/>
                <a:t>대로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날씨를 알아보는 방법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999066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22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세계의 기후</a:t>
            </a:r>
            <a:endParaRPr lang="en-US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C21634-0F62-4AC8-8431-C8F9CBD781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4" t="11280" r="6417" b="8445"/>
          <a:stretch/>
        </p:blipFill>
        <p:spPr>
          <a:xfrm>
            <a:off x="605766" y="773559"/>
            <a:ext cx="10956313" cy="54093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3D0DDF-46DE-4AA5-9523-E7F5A1B075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33" t="44148" r="88066" b="40148"/>
          <a:stretch/>
        </p:blipFill>
        <p:spPr>
          <a:xfrm>
            <a:off x="354367" y="4881807"/>
            <a:ext cx="1372833" cy="10924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A1AD39-1233-4B3B-A790-CEB896C26C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427" t="44148" r="71472" b="40148"/>
          <a:stretch/>
        </p:blipFill>
        <p:spPr>
          <a:xfrm>
            <a:off x="3226256" y="4881807"/>
            <a:ext cx="1372833" cy="10924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EEDB2B-3B78-4570-86A6-336B1FC0E0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033" t="44148" r="54958" b="40148"/>
          <a:stretch/>
        </p:blipFill>
        <p:spPr>
          <a:xfrm>
            <a:off x="71120" y="1760910"/>
            <a:ext cx="1361440" cy="10924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070C440-1115-422B-AB56-0C39E5BDEC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450" t="44148" r="37541" b="40148"/>
          <a:stretch/>
        </p:blipFill>
        <p:spPr>
          <a:xfrm>
            <a:off x="6121399" y="2424841"/>
            <a:ext cx="1361440" cy="10924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7AC7FB-6402-4DAF-9BF0-AA5EFCB331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205" t="44148" r="22111" b="40148"/>
          <a:stretch/>
        </p:blipFill>
        <p:spPr>
          <a:xfrm>
            <a:off x="10426228" y="953736"/>
            <a:ext cx="1321286" cy="10924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2671C0F-AB3D-4B27-9B52-AB78027AF6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4042" t="44148" r="4744" b="40148"/>
          <a:stretch/>
        </p:blipFill>
        <p:spPr>
          <a:xfrm>
            <a:off x="7213599" y="4103149"/>
            <a:ext cx="1386839" cy="1092443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E0B188B4-8F80-4AAC-8795-5FD054B2E854}"/>
              </a:ext>
            </a:extLst>
          </p:cNvPr>
          <p:cNvSpPr/>
          <p:nvPr/>
        </p:nvSpPr>
        <p:spPr>
          <a:xfrm>
            <a:off x="6837846" y="1662408"/>
            <a:ext cx="4968026" cy="2877580"/>
          </a:xfrm>
          <a:prstGeom prst="wedgeRoundRectCallout">
            <a:avLst>
              <a:gd name="adj1" fmla="val 60603"/>
              <a:gd name="adj2" fmla="val 45180"/>
              <a:gd name="adj3" fmla="val 16667"/>
            </a:avLst>
          </a:prstGeom>
          <a:solidFill>
            <a:srgbClr val="FF33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세계의 기후를 크게 </a:t>
            </a:r>
            <a:r>
              <a:rPr lang="en-US" altLang="ko-KR" sz="3200" b="1" dirty="0">
                <a:solidFill>
                  <a:schemeClr val="bg1"/>
                </a:solidFill>
              </a:rPr>
              <a:t>6</a:t>
            </a:r>
            <a:r>
              <a:rPr lang="ko-KR" altLang="en-US" sz="3200" b="1" dirty="0">
                <a:solidFill>
                  <a:schemeClr val="bg1"/>
                </a:solidFill>
              </a:rPr>
              <a:t>가지로 구분하는데</a:t>
            </a:r>
            <a:r>
              <a:rPr lang="en-US" altLang="ko-KR" sz="3200" b="1" dirty="0">
                <a:solidFill>
                  <a:schemeClr val="bg1"/>
                </a:solidFill>
              </a:rPr>
              <a:t>, </a:t>
            </a:r>
            <a:r>
              <a:rPr lang="ko-KR" altLang="en-US" sz="3200" b="1" dirty="0">
                <a:solidFill>
                  <a:schemeClr val="bg1"/>
                </a:solidFill>
              </a:rPr>
              <a:t>한국과 미국은 무슨 기후인지 알아볼까요</a:t>
            </a:r>
            <a:r>
              <a:rPr lang="en-US" altLang="ko-KR" sz="3200" b="1" dirty="0">
                <a:solidFill>
                  <a:schemeClr val="bg1"/>
                </a:solidFill>
              </a:rPr>
              <a:t>?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758462C6-8EDD-4362-8DD1-63D1558DC7FD}"/>
              </a:ext>
            </a:extLst>
          </p:cNvPr>
          <p:cNvSpPr/>
          <p:nvPr/>
        </p:nvSpPr>
        <p:spPr>
          <a:xfrm>
            <a:off x="71120" y="3713814"/>
            <a:ext cx="4968026" cy="2240373"/>
          </a:xfrm>
          <a:prstGeom prst="wedgeRoundRectCallout">
            <a:avLst>
              <a:gd name="adj1" fmla="val -58829"/>
              <a:gd name="adj2" fmla="val 67019"/>
              <a:gd name="adj3" fmla="val 16667"/>
            </a:avLst>
          </a:prstGeom>
          <a:solidFill>
            <a:schemeClr val="accent2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일 년 내내 기온이 높고 강수량이 많은 적도 주변 지역은 무슨 기후인가요</a:t>
            </a:r>
            <a:r>
              <a:rPr lang="en-US" altLang="ko-KR" sz="3200" b="1" dirty="0">
                <a:solidFill>
                  <a:schemeClr val="bg1"/>
                </a:solidFill>
              </a:rPr>
              <a:t>?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92D877BE-8F8C-4D54-B85B-858BA15A6B22}"/>
              </a:ext>
            </a:extLst>
          </p:cNvPr>
          <p:cNvSpPr/>
          <p:nvPr/>
        </p:nvSpPr>
        <p:spPr>
          <a:xfrm>
            <a:off x="71120" y="1149171"/>
            <a:ext cx="4968026" cy="2240373"/>
          </a:xfrm>
          <a:prstGeom prst="wedgeRoundRectCallout">
            <a:avLst>
              <a:gd name="adj1" fmla="val -62714"/>
              <a:gd name="adj2" fmla="val 65658"/>
              <a:gd name="adj3" fmla="val 16667"/>
            </a:avLst>
          </a:prstGeom>
          <a:solidFill>
            <a:schemeClr val="accent5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지도에서 북극을 찾아 보세요</a:t>
            </a:r>
            <a:r>
              <a:rPr lang="en-US" altLang="ko-KR" sz="3200" b="1" dirty="0">
                <a:solidFill>
                  <a:schemeClr val="bg1"/>
                </a:solidFill>
              </a:rPr>
              <a:t>. </a:t>
            </a:r>
            <a:r>
              <a:rPr lang="ko-KR" altLang="en-US" sz="3200" b="1" dirty="0">
                <a:solidFill>
                  <a:schemeClr val="bg1"/>
                </a:solidFill>
              </a:rPr>
              <a:t>한대 기후 지역은 여름이 짧고 겨울은 길어요</a:t>
            </a:r>
            <a:r>
              <a:rPr lang="en-US" altLang="ko-KR" sz="3200" b="1" dirty="0">
                <a:solidFill>
                  <a:schemeClr val="bg1"/>
                </a:solidFill>
              </a:rPr>
              <a:t>.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44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21707F-2A96-4117-82F6-0C0FE5235C77}"/>
              </a:ext>
            </a:extLst>
          </p:cNvPr>
          <p:cNvSpPr txBox="1"/>
          <p:nvPr/>
        </p:nvSpPr>
        <p:spPr>
          <a:xfrm>
            <a:off x="116958" y="395007"/>
            <a:ext cx="11984548" cy="1015663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/>
              <a:t>날씨     </a:t>
            </a:r>
            <a:r>
              <a:rPr lang="ko-KR" altLang="en-US" sz="6000" dirty="0"/>
              <a:t> </a:t>
            </a:r>
            <a:r>
              <a:rPr lang="en-US" altLang="ko-KR" sz="6000" dirty="0"/>
              <a:t>vs</a:t>
            </a:r>
            <a:r>
              <a:rPr lang="ko-KR" altLang="en-US" sz="6000" dirty="0"/>
              <a:t>      </a:t>
            </a:r>
            <a:r>
              <a:rPr lang="ko-KR" altLang="en-US" sz="6000" b="1" dirty="0"/>
              <a:t>기후</a:t>
            </a:r>
            <a:endParaRPr lang="en-US" altLang="ko-KR" sz="6000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2B8D1-8870-4070-81E6-7EBCD5C64E6B}"/>
              </a:ext>
            </a:extLst>
          </p:cNvPr>
          <p:cNvSpPr txBox="1"/>
          <p:nvPr/>
        </p:nvSpPr>
        <p:spPr>
          <a:xfrm>
            <a:off x="116958" y="1431935"/>
            <a:ext cx="5964865" cy="3448676"/>
          </a:xfrm>
          <a:prstGeom prst="foldedCorner">
            <a:avLst>
              <a:gd name="adj" fmla="val 22629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 algn="ctr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altLang="ko-KR" sz="1600" dirty="0"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altLang="ko-KR" sz="3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  특정한 날의 상태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3200" dirty="0">
                <a:latin typeface="+mn-ea"/>
              </a:rPr>
              <a:t>  (</a:t>
            </a:r>
            <a:r>
              <a:rPr lang="ko-KR" altLang="en-US" sz="3200" dirty="0">
                <a:latin typeface="+mn-ea"/>
              </a:rPr>
              <a:t>기온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강수량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바람 등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를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  말한다</a:t>
            </a:r>
            <a:r>
              <a:rPr lang="en-US" altLang="ko-KR" sz="3200" dirty="0">
                <a:latin typeface="+mn-ea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F50C82-4C5C-4BA8-967D-081575631DB5}"/>
              </a:ext>
            </a:extLst>
          </p:cNvPr>
          <p:cNvSpPr txBox="1"/>
          <p:nvPr/>
        </p:nvSpPr>
        <p:spPr>
          <a:xfrm>
            <a:off x="6081823" y="1459555"/>
            <a:ext cx="6019683" cy="4699666"/>
          </a:xfrm>
          <a:prstGeom prst="foldedCorner">
            <a:avLst>
              <a:gd name="adj" fmla="val 1829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 algn="ctr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altLang="ko-KR" sz="16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 특정한 지역의 기온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강수량</a:t>
            </a:r>
            <a:r>
              <a:rPr lang="en-US" altLang="ko-KR" sz="3200" dirty="0">
                <a:latin typeface="+mn-ea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바람 등의 대기 상태를 오랜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 기간</a:t>
            </a:r>
            <a:r>
              <a:rPr lang="en-US" altLang="ko-KR" sz="3200" dirty="0">
                <a:latin typeface="+mn-ea"/>
              </a:rPr>
              <a:t>(</a:t>
            </a:r>
            <a:r>
              <a:rPr lang="ko-KR" altLang="en-US" sz="3200" dirty="0">
                <a:latin typeface="+mn-ea"/>
              </a:rPr>
              <a:t>보통 </a:t>
            </a:r>
            <a:r>
              <a:rPr lang="en-US" altLang="ko-KR" sz="3200" dirty="0">
                <a:latin typeface="+mn-ea"/>
              </a:rPr>
              <a:t>30</a:t>
            </a:r>
            <a:r>
              <a:rPr lang="ko-KR" altLang="en-US" sz="3200" dirty="0">
                <a:latin typeface="+mn-ea"/>
              </a:rPr>
              <a:t>년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 관찰하고 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 평균해서 나타낸 특징이다</a:t>
            </a:r>
            <a:r>
              <a:rPr lang="en-US" altLang="ko-KR" sz="3200" dirty="0">
                <a:latin typeface="+mn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사람들의 생활 양식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동물과 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 식물의 종류에 영향을 미친다</a:t>
            </a:r>
            <a:r>
              <a:rPr lang="en-US" altLang="ko-KR" sz="3200" dirty="0">
                <a:latin typeface="+mn-ea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634869-5706-4842-91B0-4D511FFF1FC6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9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24FFF510-65C0-46EE-B039-09FBEA698B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0A67BC-0609-44D6-910E-08787BEA4F5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A82299-3294-4FD7-BD58-042668EA4865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748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기후 관련 어휘</a:t>
            </a:r>
            <a:endParaRPr lang="en-US" sz="4000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49372F7-83F0-4586-8EBC-47108ADD4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050933"/>
              </p:ext>
            </p:extLst>
          </p:nvPr>
        </p:nvGraphicFramePr>
        <p:xfrm>
          <a:off x="0" y="880393"/>
          <a:ext cx="12192000" cy="52299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59460668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58436643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58172523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3536296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956621221"/>
                    </a:ext>
                  </a:extLst>
                </a:gridCol>
              </a:tblGrid>
              <a:tr h="1743314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기온이 높다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낮다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강수량이 많다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적다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습도가 높다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낮다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022941"/>
                  </a:ext>
                </a:extLst>
              </a:tr>
              <a:tr h="1743314">
                <a:tc gridSpan="3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연평균 강수량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연평균 기온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1115340"/>
                  </a:ext>
                </a:extLst>
              </a:tr>
              <a:tr h="1743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건기</a:t>
                      </a:r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우기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356989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6BFA35DA-045C-4424-B369-80492A728F06}"/>
              </a:ext>
            </a:extLst>
          </p:cNvPr>
          <p:cNvSpPr/>
          <p:nvPr/>
        </p:nvSpPr>
        <p:spPr>
          <a:xfrm>
            <a:off x="6111239" y="4380614"/>
            <a:ext cx="6070601" cy="17297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기후를 결정하는 데 영향을 미치는 것들은 어떤 것들일까요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5008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21707F-2A96-4117-82F6-0C0FE5235C77}"/>
              </a:ext>
            </a:extLst>
          </p:cNvPr>
          <p:cNvSpPr txBox="1"/>
          <p:nvPr/>
        </p:nvSpPr>
        <p:spPr>
          <a:xfrm>
            <a:off x="116958" y="395007"/>
            <a:ext cx="11984548" cy="1015663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/>
              <a:t>습기     </a:t>
            </a:r>
            <a:r>
              <a:rPr lang="ko-KR" altLang="en-US" sz="6000" dirty="0"/>
              <a:t> </a:t>
            </a:r>
            <a:r>
              <a:rPr lang="en-US" altLang="ko-KR" sz="6000" dirty="0"/>
              <a:t>vs</a:t>
            </a:r>
            <a:r>
              <a:rPr lang="ko-KR" altLang="en-US" sz="6000" dirty="0"/>
              <a:t>      </a:t>
            </a:r>
            <a:r>
              <a:rPr lang="ko-KR" altLang="en-US" sz="6000" b="1" dirty="0"/>
              <a:t>습도</a:t>
            </a:r>
            <a:endParaRPr lang="en-US" altLang="ko-KR" sz="6000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2B8D1-8870-4070-81E6-7EBCD5C64E6B}"/>
              </a:ext>
            </a:extLst>
          </p:cNvPr>
          <p:cNvSpPr txBox="1"/>
          <p:nvPr/>
        </p:nvSpPr>
        <p:spPr>
          <a:xfrm>
            <a:off x="116958" y="1431935"/>
            <a:ext cx="5964865" cy="3448676"/>
          </a:xfrm>
          <a:prstGeom prst="foldedCorner">
            <a:avLst>
              <a:gd name="adj" fmla="val 22629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 algn="ctr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altLang="ko-KR" sz="16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 물기가 많아 젖은 듯한 기운을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 가리키는 말이며</a:t>
            </a:r>
            <a:r>
              <a:rPr lang="en-US" altLang="ko-KR" sz="3200" dirty="0">
                <a:latin typeface="+mn-ea"/>
              </a:rPr>
              <a:t>, 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‘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습기가 많다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습기가 차다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습기를 제거하다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’</a:t>
            </a:r>
          </a:p>
          <a:p>
            <a:pPr>
              <a:lnSpc>
                <a:spcPct val="120000"/>
              </a:lnSpc>
            </a:pP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등으로 사용한다</a:t>
            </a:r>
            <a:r>
              <a:rPr lang="en-US" altLang="ko-KR" sz="3200" dirty="0">
                <a:latin typeface="+mn-ea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F50C82-4C5C-4BA8-967D-081575631DB5}"/>
              </a:ext>
            </a:extLst>
          </p:cNvPr>
          <p:cNvSpPr txBox="1"/>
          <p:nvPr/>
        </p:nvSpPr>
        <p:spPr>
          <a:xfrm>
            <a:off x="6081823" y="1459555"/>
            <a:ext cx="6019683" cy="3983005"/>
          </a:xfrm>
          <a:prstGeom prst="foldedCorner">
            <a:avLst>
              <a:gd name="adj" fmla="val 1829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 algn="ctr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altLang="ko-KR" sz="16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   공기 가운데 수증기가 들어 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   있는 정도를 가리키는 말로 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   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‘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적절한 습도를 유지하다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, </a:t>
            </a:r>
          </a:p>
          <a:p>
            <a:pPr>
              <a:lnSpc>
                <a:spcPct val="120000"/>
              </a:lnSpc>
            </a:pP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  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장마철에는 습도가 높다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’</a:t>
            </a:r>
          </a:p>
          <a:p>
            <a:pPr>
              <a:lnSpc>
                <a:spcPct val="120000"/>
              </a:lnSpc>
            </a:pP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   </a:t>
            </a:r>
            <a:r>
              <a:rPr lang="ko-KR" altLang="en-US" sz="3200" dirty="0">
                <a:latin typeface="+mn-ea"/>
              </a:rPr>
              <a:t>등으로 사용한다</a:t>
            </a:r>
            <a:r>
              <a:rPr lang="en-US" altLang="ko-KR" sz="3200" dirty="0">
                <a:latin typeface="+mn-ea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634869-5706-4842-91B0-4D511FFF1FC6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9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24FFF510-65C0-46EE-B039-09FBEA698B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0A67BC-0609-44D6-910E-08787BEA4F5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A82299-3294-4FD7-BD58-042668EA4865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5634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자연 재해 관련 어휘</a:t>
            </a:r>
            <a:endParaRPr lang="en-US" sz="4000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49372F7-83F0-4586-8EBC-47108ADD4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819994"/>
              </p:ext>
            </p:extLst>
          </p:nvPr>
        </p:nvGraphicFramePr>
        <p:xfrm>
          <a:off x="0" y="880393"/>
          <a:ext cx="12192000" cy="3486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9460668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58172523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3536296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956621221"/>
                    </a:ext>
                  </a:extLst>
                </a:gridCol>
              </a:tblGrid>
              <a:tr h="1743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가뭄</a:t>
                      </a:r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홍수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태풍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022941"/>
                  </a:ext>
                </a:extLst>
              </a:tr>
              <a:tr h="1743314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토네이도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폭설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1115340"/>
                  </a:ext>
                </a:extLst>
              </a:tr>
            </a:tbl>
          </a:graphicData>
        </a:graphic>
      </p:graphicFrame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BFA35DA-045C-4424-B369-80492A728F06}"/>
              </a:ext>
            </a:extLst>
          </p:cNvPr>
          <p:cNvSpPr/>
          <p:nvPr/>
        </p:nvSpPr>
        <p:spPr>
          <a:xfrm rot="950692">
            <a:off x="345441" y="4135512"/>
            <a:ext cx="3332480" cy="1729721"/>
          </a:xfrm>
          <a:prstGeom prst="foldedCorner">
            <a:avLst>
              <a:gd name="adj" fmla="val 3252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가뭄이 들다</a:t>
            </a:r>
            <a:endParaRPr lang="en-US" sz="4000" dirty="0"/>
          </a:p>
        </p:txBody>
      </p:sp>
      <p:sp>
        <p:nvSpPr>
          <p:cNvPr id="8" name="Rectangle: Folded Corner 7">
            <a:extLst>
              <a:ext uri="{FF2B5EF4-FFF2-40B4-BE49-F238E27FC236}">
                <a16:creationId xmlns:a16="http://schemas.microsoft.com/office/drawing/2014/main" id="{51DDB06C-EEF3-48DE-82CA-807B2F8BE3BA}"/>
              </a:ext>
            </a:extLst>
          </p:cNvPr>
          <p:cNvSpPr/>
          <p:nvPr/>
        </p:nvSpPr>
        <p:spPr>
          <a:xfrm>
            <a:off x="1560016" y="1280502"/>
            <a:ext cx="3332480" cy="1729721"/>
          </a:xfrm>
          <a:prstGeom prst="foldedCorner">
            <a:avLst>
              <a:gd name="adj" fmla="val 3252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/>
              <a:t>극심한 가뭄</a:t>
            </a:r>
            <a:endParaRPr lang="en-US" sz="4000" dirty="0"/>
          </a:p>
        </p:txBody>
      </p:sp>
      <p:sp>
        <p:nvSpPr>
          <p:cNvPr id="10" name="Rectangle: Folded Corner 9">
            <a:extLst>
              <a:ext uri="{FF2B5EF4-FFF2-40B4-BE49-F238E27FC236}">
                <a16:creationId xmlns:a16="http://schemas.microsoft.com/office/drawing/2014/main" id="{F75DE4E6-8F71-4204-841A-66283D9A543E}"/>
              </a:ext>
            </a:extLst>
          </p:cNvPr>
          <p:cNvSpPr/>
          <p:nvPr/>
        </p:nvSpPr>
        <p:spPr>
          <a:xfrm>
            <a:off x="5008774" y="2301068"/>
            <a:ext cx="3332480" cy="1729721"/>
          </a:xfrm>
          <a:prstGeom prst="foldedCorner">
            <a:avLst>
              <a:gd name="adj" fmla="val 3252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홍수가 나다</a:t>
            </a:r>
            <a:endParaRPr lang="en-US" sz="4000" dirty="0"/>
          </a:p>
        </p:txBody>
      </p:sp>
      <p:sp>
        <p:nvSpPr>
          <p:cNvPr id="13" name="Rectangle: Folded Corner 12">
            <a:extLst>
              <a:ext uri="{FF2B5EF4-FFF2-40B4-BE49-F238E27FC236}">
                <a16:creationId xmlns:a16="http://schemas.microsoft.com/office/drawing/2014/main" id="{102BEDC7-5164-47D4-971D-9EF31C844F53}"/>
              </a:ext>
            </a:extLst>
          </p:cNvPr>
          <p:cNvSpPr/>
          <p:nvPr/>
        </p:nvSpPr>
        <p:spPr>
          <a:xfrm rot="20970859">
            <a:off x="6804584" y="135161"/>
            <a:ext cx="3332480" cy="1729721"/>
          </a:xfrm>
          <a:prstGeom prst="foldedCorner">
            <a:avLst>
              <a:gd name="adj" fmla="val 4589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태풍이 불다</a:t>
            </a:r>
            <a:endParaRPr lang="en-US" sz="4000" dirty="0"/>
          </a:p>
        </p:txBody>
      </p:sp>
      <p:sp>
        <p:nvSpPr>
          <p:cNvPr id="14" name="Rectangle: Folded Corner 13">
            <a:extLst>
              <a:ext uri="{FF2B5EF4-FFF2-40B4-BE49-F238E27FC236}">
                <a16:creationId xmlns:a16="http://schemas.microsoft.com/office/drawing/2014/main" id="{A9E1E475-9FD3-48DF-90FB-09DAE49537D1}"/>
              </a:ext>
            </a:extLst>
          </p:cNvPr>
          <p:cNvSpPr/>
          <p:nvPr/>
        </p:nvSpPr>
        <p:spPr>
          <a:xfrm>
            <a:off x="8248172" y="4030789"/>
            <a:ext cx="3500066" cy="1729721"/>
          </a:xfrm>
          <a:prstGeom prst="foldedCorner">
            <a:avLst>
              <a:gd name="adj" fmla="val 3252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/>
              <a:t>폭설이 내리다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2737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4921</TotalTime>
  <Words>1746</Words>
  <Application>Microsoft Office PowerPoint</Application>
  <PresentationFormat>Widescreen</PresentationFormat>
  <Paragraphs>302</Paragraphs>
  <Slides>31</Slides>
  <Notes>23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hurme_no2-webfont</vt:lpstr>
      <vt:lpstr>Malgun Gothic</vt:lpstr>
      <vt:lpstr>Malgun Gothic</vt:lpstr>
      <vt:lpstr>Arial</vt:lpstr>
      <vt:lpstr>Calibri</vt:lpstr>
      <vt:lpstr>Wingdings</vt:lpstr>
      <vt:lpstr>1_Office Theme</vt:lpstr>
      <vt:lpstr>     재외동포를 위한 한국어(영어권)   6-1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6-1 Unit 02</dc:title>
  <dc:creator>Grace Euna Ko</dc:creator>
  <cp:lastModifiedBy>Hyunkyu Yi</cp:lastModifiedBy>
  <cp:revision>353</cp:revision>
  <dcterms:created xsi:type="dcterms:W3CDTF">2020-04-18T22:55:50Z</dcterms:created>
  <dcterms:modified xsi:type="dcterms:W3CDTF">2020-05-11T18:01:36Z</dcterms:modified>
</cp:coreProperties>
</file>